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0" r:id="rId4"/>
    <p:sldId id="282" r:id="rId5"/>
    <p:sldId id="258" r:id="rId6"/>
    <p:sldId id="271" r:id="rId7"/>
    <p:sldId id="275" r:id="rId8"/>
    <p:sldId id="283" r:id="rId9"/>
    <p:sldId id="259" r:id="rId10"/>
    <p:sldId id="260" r:id="rId11"/>
    <p:sldId id="272" r:id="rId12"/>
    <p:sldId id="289" r:id="rId13"/>
    <p:sldId id="284" r:id="rId14"/>
    <p:sldId id="261" r:id="rId15"/>
    <p:sldId id="276" r:id="rId16"/>
    <p:sldId id="287" r:id="rId17"/>
    <p:sldId id="273" r:id="rId18"/>
    <p:sldId id="285" r:id="rId19"/>
    <p:sldId id="262" r:id="rId20"/>
    <p:sldId id="274" r:id="rId21"/>
    <p:sldId id="277" r:id="rId22"/>
    <p:sldId id="279" r:id="rId23"/>
    <p:sldId id="278" r:id="rId24"/>
    <p:sldId id="288" r:id="rId25"/>
    <p:sldId id="263" r:id="rId26"/>
    <p:sldId id="280" r:id="rId27"/>
    <p:sldId id="264" r:id="rId28"/>
    <p:sldId id="265" r:id="rId29"/>
    <p:sldId id="266" r:id="rId30"/>
    <p:sldId id="281" r:id="rId31"/>
    <p:sldId id="267" r:id="rId32"/>
    <p:sldId id="268"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9" d="100"/>
          <a:sy n="59" d="100"/>
        </p:scale>
        <p:origin x="96" y="12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269814DD-1AA3-429E-9DE7-F13CEE85E602}" type="datetimeFigureOut">
              <a:rPr lang="en-US" smtClean="0"/>
              <a:t>7/5/2017</a:t>
            </a:fld>
            <a:endParaRPr lang="en-US"/>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7952C53A-35ED-46C2-ACFF-42584F33C8F3}" type="slidenum">
              <a:rPr lang="en-US" smtClean="0"/>
              <a:t>‹#›</a:t>
            </a:fld>
            <a:endParaRPr lang="en-US"/>
          </a:p>
        </p:txBody>
      </p:sp>
    </p:spTree>
    <p:extLst>
      <p:ext uri="{BB962C8B-B14F-4D97-AF65-F5344CB8AC3E}">
        <p14:creationId xmlns:p14="http://schemas.microsoft.com/office/powerpoint/2010/main" val="4225529422"/>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69814DD-1AA3-429E-9DE7-F13CEE85E602}" type="datetimeFigureOut">
              <a:rPr lang="en-US" smtClean="0"/>
              <a:t>7/5/2017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52C53A-35ED-46C2-ACFF-42584F33C8F3}" type="slidenum">
              <a:rPr lang="en-US" smtClean="0"/>
              <a:t>‹#›</a:t>
            </a:fld>
            <a:endParaRPr lang="en-US"/>
          </a:p>
        </p:txBody>
      </p:sp>
    </p:spTree>
    <p:extLst>
      <p:ext uri="{BB962C8B-B14F-4D97-AF65-F5344CB8AC3E}">
        <p14:creationId xmlns:p14="http://schemas.microsoft.com/office/powerpoint/2010/main" val="27075456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69814DD-1AA3-429E-9DE7-F13CEE85E602}" type="datetimeFigureOut">
              <a:rPr lang="en-US" smtClean="0"/>
              <a:t>7/5/2017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52C53A-35ED-46C2-ACFF-42584F33C8F3}" type="slidenum">
              <a:rPr lang="en-US" smtClean="0"/>
              <a:t>‹#›</a:t>
            </a:fld>
            <a:endParaRPr lang="en-US"/>
          </a:p>
        </p:txBody>
      </p:sp>
    </p:spTree>
    <p:extLst>
      <p:ext uri="{BB962C8B-B14F-4D97-AF65-F5344CB8AC3E}">
        <p14:creationId xmlns:p14="http://schemas.microsoft.com/office/powerpoint/2010/main" val="1786453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69814DD-1AA3-429E-9DE7-F13CEE85E602}" type="datetimeFigureOut">
              <a:rPr lang="en-US" smtClean="0"/>
              <a:t>7/5/2017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52C53A-35ED-46C2-ACFF-42584F33C8F3}" type="slidenum">
              <a:rPr lang="en-US" smtClean="0"/>
              <a:t>‹#›</a:t>
            </a:fld>
            <a:endParaRPr lang="en-US"/>
          </a:p>
        </p:txBody>
      </p:sp>
    </p:spTree>
    <p:extLst>
      <p:ext uri="{BB962C8B-B14F-4D97-AF65-F5344CB8AC3E}">
        <p14:creationId xmlns:p14="http://schemas.microsoft.com/office/powerpoint/2010/main" val="393458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269814DD-1AA3-429E-9DE7-F13CEE85E602}" type="datetimeFigureOut">
              <a:rPr lang="en-US" smtClean="0"/>
              <a:t>7/5/2017</a:t>
            </a:fld>
            <a:endParaRPr lang="en-US"/>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en-US"/>
          </a:p>
        </p:txBody>
      </p:sp>
      <p:sp>
        <p:nvSpPr>
          <p:cNvPr id="6" name="Slide Number Placeholder 5"/>
          <p:cNvSpPr>
            <a:spLocks noGrp="1"/>
          </p:cNvSpPr>
          <p:nvPr>
            <p:ph type="sldNum" sz="quarter" idx="12"/>
          </p:nvPr>
        </p:nvSpPr>
        <p:spPr>
          <a:xfrm>
            <a:off x="8604504" y="5211060"/>
            <a:ext cx="2112264" cy="228600"/>
          </a:xfrm>
        </p:spPr>
        <p:txBody>
          <a:bodyPr/>
          <a:lstStyle/>
          <a:p>
            <a:fld id="{7952C53A-35ED-46C2-ACFF-42584F33C8F3}" type="slidenum">
              <a:rPr lang="en-US" smtClean="0"/>
              <a:t>‹#›</a:t>
            </a:fld>
            <a:endParaRPr lang="en-US"/>
          </a:p>
        </p:txBody>
      </p:sp>
    </p:spTree>
    <p:extLst>
      <p:ext uri="{BB962C8B-B14F-4D97-AF65-F5344CB8AC3E}">
        <p14:creationId xmlns:p14="http://schemas.microsoft.com/office/powerpoint/2010/main" val="3905933551"/>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69814DD-1AA3-429E-9DE7-F13CEE85E602}" type="datetimeFigureOut">
              <a:rPr lang="en-US" smtClean="0"/>
              <a:t>7/5/2017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52C53A-35ED-46C2-ACFF-42584F33C8F3}" type="slidenum">
              <a:rPr lang="en-US" smtClean="0"/>
              <a:t>‹#›</a:t>
            </a:fld>
            <a:endParaRPr lang="en-US"/>
          </a:p>
        </p:txBody>
      </p:sp>
    </p:spTree>
    <p:extLst>
      <p:ext uri="{BB962C8B-B14F-4D97-AF65-F5344CB8AC3E}">
        <p14:creationId xmlns:p14="http://schemas.microsoft.com/office/powerpoint/2010/main" val="1224180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69814DD-1AA3-429E-9DE7-F13CEE85E602}" type="datetimeFigureOut">
              <a:rPr lang="en-US" smtClean="0"/>
              <a:t>7/5/2017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52C53A-35ED-46C2-ACFF-42584F33C8F3}" type="slidenum">
              <a:rPr lang="en-US" smtClean="0"/>
              <a:t>‹#›</a:t>
            </a:fld>
            <a:endParaRPr lang="en-US"/>
          </a:p>
        </p:txBody>
      </p:sp>
    </p:spTree>
    <p:extLst>
      <p:ext uri="{BB962C8B-B14F-4D97-AF65-F5344CB8AC3E}">
        <p14:creationId xmlns:p14="http://schemas.microsoft.com/office/powerpoint/2010/main" val="16700004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69814DD-1AA3-429E-9DE7-F13CEE85E602}" type="datetimeFigureOut">
              <a:rPr lang="en-US" smtClean="0"/>
              <a:t>7/5/2017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52C53A-35ED-46C2-ACFF-42584F33C8F3}" type="slidenum">
              <a:rPr lang="en-US" smtClean="0"/>
              <a:t>‹#›</a:t>
            </a:fld>
            <a:endParaRPr lang="en-US"/>
          </a:p>
        </p:txBody>
      </p:sp>
    </p:spTree>
    <p:extLst>
      <p:ext uri="{BB962C8B-B14F-4D97-AF65-F5344CB8AC3E}">
        <p14:creationId xmlns:p14="http://schemas.microsoft.com/office/powerpoint/2010/main" val="597219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9814DD-1AA3-429E-9DE7-F13CEE85E602}" type="datetimeFigureOut">
              <a:rPr lang="en-US" smtClean="0"/>
              <a:t>7/5/2017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52C53A-35ED-46C2-ACFF-42584F33C8F3}" type="slidenum">
              <a:rPr lang="en-US" smtClean="0"/>
              <a:t>‹#›</a:t>
            </a:fld>
            <a:endParaRPr lang="en-US"/>
          </a:p>
        </p:txBody>
      </p:sp>
    </p:spTree>
    <p:extLst>
      <p:ext uri="{BB962C8B-B14F-4D97-AF65-F5344CB8AC3E}">
        <p14:creationId xmlns:p14="http://schemas.microsoft.com/office/powerpoint/2010/main" val="853224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Date Placeholder 7"/>
          <p:cNvSpPr>
            <a:spLocks noGrp="1"/>
          </p:cNvSpPr>
          <p:nvPr>
            <p:ph type="dt" sz="half" idx="10"/>
          </p:nvPr>
        </p:nvSpPr>
        <p:spPr/>
        <p:txBody>
          <a:bodyPr/>
          <a:lstStyle/>
          <a:p>
            <a:fld id="{269814DD-1AA3-429E-9DE7-F13CEE85E602}" type="datetimeFigureOut">
              <a:rPr lang="en-US" smtClean="0"/>
              <a:t>7/5/2017</a:t>
            </a:fld>
            <a:endParaRPr lang="en-US"/>
          </a:p>
        </p:txBody>
      </p:sp>
      <p:sp>
        <p:nvSpPr>
          <p:cNvPr id="9" name="Footer Placeholder 8"/>
          <p:cNvSpPr>
            <a:spLocks noGrp="1"/>
          </p:cNvSpPr>
          <p:nvPr>
            <p:ph type="ftr" sz="quarter" idx="11"/>
          </p:nvPr>
        </p:nvSpPr>
        <p:spPr/>
        <p:txBody>
          <a:bodyPr/>
          <a:lstStyle>
            <a:lvl1pPr algn="r">
              <a:defRPr/>
            </a:lvl1pPr>
          </a:lstStyle>
          <a:p>
            <a:endParaRPr lang="en-US"/>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7952C53A-35ED-46C2-ACFF-42584F33C8F3}" type="slidenum">
              <a:rPr lang="en-US" smtClean="0"/>
              <a:t>‹#›</a:t>
            </a:fld>
            <a:endParaRPr lang="en-US"/>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706464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269814DD-1AA3-429E-9DE7-F13CEE85E602}" type="datetimeFigureOut">
              <a:rPr lang="en-US" smtClean="0"/>
              <a:t>7/5/2017</a:t>
            </a:fld>
            <a:endParaRPr 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7952C53A-35ED-46C2-ACFF-42584F33C8F3}" type="slidenum">
              <a:rPr lang="en-US" smtClean="0"/>
              <a:t>‹#›</a:t>
            </a:fld>
            <a:endParaRPr lang="en-US"/>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13983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269814DD-1AA3-429E-9DE7-F13CEE85E602}" type="datetimeFigureOut">
              <a:rPr lang="en-US" smtClean="0"/>
              <a:t>7/5/2017</a:t>
            </a:fld>
            <a:endParaRPr lang="en-US"/>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7952C53A-35ED-46C2-ACFF-42584F33C8F3}" type="slidenum">
              <a:rPr lang="en-US" smtClean="0"/>
              <a:t>‹#›</a:t>
            </a:fld>
            <a:endParaRPr lang="en-US"/>
          </a:p>
        </p:txBody>
      </p:sp>
    </p:spTree>
    <p:extLst>
      <p:ext uri="{BB962C8B-B14F-4D97-AF65-F5344CB8AC3E}">
        <p14:creationId xmlns:p14="http://schemas.microsoft.com/office/powerpoint/2010/main" val="38252888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ereadingworksheets.com/reading-comprehension-worksheets/setting-worksheet-01.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Desktop/language%20arts/LA%20mini%20lessons/setting-lesson-01.ppt" TargetMode="External"/><Relationship Id="rId2" Type="http://schemas.openxmlformats.org/officeDocument/2006/relationships/hyperlink" Target="http://www.ereadingworksheets.com/free-reading-worksheets/reading-comprehension-worksheets/setting-worksheets/"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ereadingworksheets.com/reading-worksheets/illustrate-elements-of-fiction.pdf" TargetMode="External"/><Relationship Id="rId2" Type="http://schemas.openxmlformats.org/officeDocument/2006/relationships/hyperlink" Target="http://www.ereadingworksheets.com/free-reading-worksheets/story-structure/story-structure-activities/"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file:///C:\Users\HOME\Desktop\language%20arts\LA%20mini%20lessons\plotnotespage1.pdf" TargetMode="External"/><Relationship Id="rId7" Type="http://schemas.openxmlformats.org/officeDocument/2006/relationships/hyperlink" Target="http://www.ereadingworksheets.com/free-reading-worksheets/story-structure/" TargetMode="External"/><Relationship Id="rId2" Type="http://schemas.openxmlformats.org/officeDocument/2006/relationships/hyperlink" Target="http://www.ereadingworksheets.com/reading-worksheets/story-pyramid-handout.pdf" TargetMode="External"/><Relationship Id="rId1" Type="http://schemas.openxmlformats.org/officeDocument/2006/relationships/slideLayout" Target="../slideLayouts/slideLayout2.xml"/><Relationship Id="rId6" Type="http://schemas.openxmlformats.org/officeDocument/2006/relationships/hyperlink" Target="http://www.ereadingworksheets.com/free-reading-worksheets/story-structure/story-structure-worksheets/" TargetMode="External"/><Relationship Id="rId5" Type="http://schemas.openxmlformats.org/officeDocument/2006/relationships/hyperlink" Target="https://view.officeapps.live.com/op/view.aspx?src=http://www.readwritethink.org/files/resources/lesson_images/lesson401/PlotStructure.pps" TargetMode="External"/><Relationship Id="rId4" Type="http://schemas.openxmlformats.org/officeDocument/2006/relationships/hyperlink" Target="../Desktop/language%20arts/LA%20mini%20lessons/Elements%20of%20a%20Plot%20Diagram%5d.ppt"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ereadingworksheets.com/reading-worksheets/story-structure-quiz-3-time-warriors.pdf" TargetMode="External"/><Relationship Id="rId2" Type="http://schemas.openxmlformats.org/officeDocument/2006/relationships/hyperlink" Target="http://www.ereadingworksheets.com/free-reading-worksheets/theme-worksheets/" TargetMode="External"/><Relationship Id="rId1" Type="http://schemas.openxmlformats.org/officeDocument/2006/relationships/slideLayout" Target="../slideLayouts/slideLayout2.xml"/><Relationship Id="rId4" Type="http://schemas.openxmlformats.org/officeDocument/2006/relationships/hyperlink" Target="../Desktop/language%20arts/fiction%20reading%20apps.docx"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ereadingworksheets.com/genre-worksheets/genre-movie-posters.pdf" TargetMode="External"/><Relationship Id="rId2" Type="http://schemas.openxmlformats.org/officeDocument/2006/relationships/hyperlink" Target="http://www.ereadingworksheets.com/genre-worksheets/genre-worksheet-04.pdf"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Desktop/language%20arts/LA%20mini%20lessons/theme-lesson.ppt"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Desktop/language%20arts/LA%20mini%20lessons/theme-lesson-2.ppt"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hyperlink" Target="../Desktop/language%20arts/fiction%20reading%20apps.docx" TargetMode="Externa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hyperlink" Target="../Desktop/language%20arts/fiction%20reading%20apps.docx" TargetMode="External"/><Relationship Id="rId2" Type="http://schemas.openxmlformats.org/officeDocument/2006/relationships/hyperlink" Target="http://www.ereadingworksheets.com/point-of-view-worksheets/point-of-view-comic-strips-project.pdf"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Desktop/language%20arts/LA%20mini%20lessons/first-second-and-third-person-lesson.ppt" TargetMode="External"/><Relationship Id="rId2" Type="http://schemas.openxmlformats.org/officeDocument/2006/relationships/hyperlink" Target="http://www.ereadingworksheets.com/point-of-view/" TargetMode="External"/><Relationship Id="rId1" Type="http://schemas.openxmlformats.org/officeDocument/2006/relationships/slideLayout" Target="../slideLayouts/slideLayout2.xml"/><Relationship Id="rId6" Type="http://schemas.openxmlformats.org/officeDocument/2006/relationships/hyperlink" Target="../Desktop/language%20arts/LA%20mini%20lessons/point-of-view-practice-activity.ppt" TargetMode="External"/><Relationship Id="rId5" Type="http://schemas.openxmlformats.org/officeDocument/2006/relationships/hyperlink" Target="../Desktop/language%20arts/LA%20mini%20lessons/modes-of-third-person-narration-lesson.ppt" TargetMode="External"/><Relationship Id="rId4" Type="http://schemas.openxmlformats.org/officeDocument/2006/relationships/hyperlink" Target="../Desktop/language%20arts/LA%20mini%20lessons/point-of-view.ppt"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www.ereadingworksheets.com/reading-worksheets/theme-worksheet-answers.html" TargetMode="External"/><Relationship Id="rId7" Type="http://schemas.openxmlformats.org/officeDocument/2006/relationships/hyperlink" Target="../Desktop/language%20arts/fiction%20reading%20apps.docx" TargetMode="External"/><Relationship Id="rId2" Type="http://schemas.openxmlformats.org/officeDocument/2006/relationships/hyperlink" Target="http://www.ereadingworksheets.com/reading-worksheets/theme-worksheet.pdf" TargetMode="External"/><Relationship Id="rId1" Type="http://schemas.openxmlformats.org/officeDocument/2006/relationships/slideLayout" Target="../slideLayouts/slideLayout2.xml"/><Relationship Id="rId6" Type="http://schemas.openxmlformats.org/officeDocument/2006/relationships/hyperlink" Target="http://www.ereadingworksheets.com/free-reading-worksheets/story-structure/story-structure-worksheets/" TargetMode="External"/><Relationship Id="rId5" Type="http://schemas.openxmlformats.org/officeDocument/2006/relationships/hyperlink" Target="http://www.ereadingworksheets.com/point-of-view-worksheets/point-of-view-quiz-answers.html" TargetMode="External"/><Relationship Id="rId4" Type="http://schemas.openxmlformats.org/officeDocument/2006/relationships/hyperlink" Target="../Desktop/language%20arts/LA%20mini%20lessons/point-of-view-quiz.rtf" TargetMode="External"/></Relationships>
</file>

<file path=ppt/slides/_rels/slide28.xml.rels><?xml version="1.0" encoding="UTF-8" standalone="yes"?>
<Relationships xmlns="http://schemas.openxmlformats.org/package/2006/relationships"><Relationship Id="rId2" Type="http://schemas.openxmlformats.org/officeDocument/2006/relationships/hyperlink" Target="../Desktop/language%20arts/fiction%20reading%20apps.docx"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Desktop/language%20arts/fiction%20reading%20apps.docx" TargetMode="External"/><Relationship Id="rId2" Type="http://schemas.openxmlformats.org/officeDocument/2006/relationships/hyperlink" Target="http://www.ereadingworksheets.com/reading-worksheets/context-clues/context-clues-1-1.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ereadingworksheets.com/genre/"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slideshare.net/JessLeMere/context-clues-powerpoint" TargetMode="External"/><Relationship Id="rId2" Type="http://schemas.openxmlformats.org/officeDocument/2006/relationships/hyperlink" Target="http://www.ereadingworksheets.com/free-reading-worksheets/reading-comprehension-worksheets/context-clues-worksheets/"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Desktop/language%20arts/fiction%20reading%20apps.docx" TargetMode="External"/><Relationship Id="rId2" Type="http://schemas.openxmlformats.org/officeDocument/2006/relationships/hyperlink" Target="http://www.ereadingworksheets.com/free-reading-worksheets/reading-comprehension-worksheets/context-clues-worksheets/"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ereadingworksheets.com/genre-worksheets/genre-worksheet-07.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Desktop/language%20arts/LA%20mini%20lessons/character-types-lesson-01.ppt" TargetMode="External"/><Relationship Id="rId2" Type="http://schemas.openxmlformats.org/officeDocument/2006/relationships/hyperlink" Target="http://www.ereadingworksheets.com/free-reading-worksheets/characterization-worksheets/character-types-worksheets-and-lessons/" TargetMode="External"/><Relationship Id="rId1" Type="http://schemas.openxmlformats.org/officeDocument/2006/relationships/slideLayout" Target="../slideLayouts/slideLayout2.xml"/><Relationship Id="rId4" Type="http://schemas.openxmlformats.org/officeDocument/2006/relationships/hyperlink" Target="http://www.ereadingworksheets.com/reading-worksheets/list-of-challenging-character-trait-words.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ereadingworksheets.com/reading-worksheets/character-types-worksheet-1.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EFA48-C3A5-4A24-82C1-F9F2ECB00BAC}"/>
              </a:ext>
            </a:extLst>
          </p:cNvPr>
          <p:cNvSpPr>
            <a:spLocks noGrp="1"/>
          </p:cNvSpPr>
          <p:nvPr>
            <p:ph type="ctrTitle"/>
          </p:nvPr>
        </p:nvSpPr>
        <p:spPr/>
        <p:txBody>
          <a:bodyPr/>
          <a:lstStyle/>
          <a:p>
            <a:r>
              <a:rPr lang="en-US" dirty="0"/>
              <a:t>Fiction Unit</a:t>
            </a:r>
          </a:p>
        </p:txBody>
      </p:sp>
      <p:sp>
        <p:nvSpPr>
          <p:cNvPr id="3" name="Subtitle 2">
            <a:extLst>
              <a:ext uri="{FF2B5EF4-FFF2-40B4-BE49-F238E27FC236}">
                <a16:creationId xmlns:a16="http://schemas.microsoft.com/office/drawing/2014/main" id="{7D8F6335-66C9-49FB-ADEC-1C24A27C2A4B}"/>
              </a:ext>
            </a:extLst>
          </p:cNvPr>
          <p:cNvSpPr>
            <a:spLocks noGrp="1"/>
          </p:cNvSpPr>
          <p:nvPr>
            <p:ph type="subTitle" idx="1"/>
          </p:nvPr>
        </p:nvSpPr>
        <p:spPr>
          <a:xfrm>
            <a:off x="1562100" y="4682062"/>
            <a:ext cx="9070848" cy="457201"/>
          </a:xfrm>
        </p:spPr>
        <p:txBody>
          <a:bodyPr/>
          <a:lstStyle/>
          <a:p>
            <a:r>
              <a:rPr lang="en-US" sz="2000" b="1" dirty="0"/>
              <a:t>Aug. 8-25</a:t>
            </a:r>
          </a:p>
          <a:p>
            <a:endParaRPr lang="en-US" dirty="0"/>
          </a:p>
        </p:txBody>
      </p:sp>
    </p:spTree>
    <p:extLst>
      <p:ext uri="{BB962C8B-B14F-4D97-AF65-F5344CB8AC3E}">
        <p14:creationId xmlns:p14="http://schemas.microsoft.com/office/powerpoint/2010/main" val="2110168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63A19-AC00-4024-9C08-C15E79ACD58F}"/>
              </a:ext>
            </a:extLst>
          </p:cNvPr>
          <p:cNvSpPr>
            <a:spLocks noGrp="1"/>
          </p:cNvSpPr>
          <p:nvPr>
            <p:ph type="title"/>
          </p:nvPr>
        </p:nvSpPr>
        <p:spPr/>
        <p:txBody>
          <a:bodyPr/>
          <a:lstStyle/>
          <a:p>
            <a:pPr algn="ctr"/>
            <a:r>
              <a:rPr lang="en-US" b="1" dirty="0"/>
              <a:t>Setting Lesson agenda</a:t>
            </a:r>
            <a:endParaRPr lang="en-US" dirty="0"/>
          </a:p>
        </p:txBody>
      </p:sp>
      <p:sp>
        <p:nvSpPr>
          <p:cNvPr id="3" name="Content Placeholder 2">
            <a:extLst>
              <a:ext uri="{FF2B5EF4-FFF2-40B4-BE49-F238E27FC236}">
                <a16:creationId xmlns:a16="http://schemas.microsoft.com/office/drawing/2014/main" id="{1F23DA2F-8F54-4456-8914-773D53DF6503}"/>
              </a:ext>
            </a:extLst>
          </p:cNvPr>
          <p:cNvSpPr>
            <a:spLocks noGrp="1"/>
          </p:cNvSpPr>
          <p:nvPr>
            <p:ph idx="1"/>
          </p:nvPr>
        </p:nvSpPr>
        <p:spPr/>
        <p:txBody>
          <a:bodyPr/>
          <a:lstStyle/>
          <a:p>
            <a:r>
              <a:rPr lang="en-US" sz="2800" dirty="0"/>
              <a:t>*3-5min. Grab supplies and fill out agenda </a:t>
            </a:r>
            <a:r>
              <a:rPr lang="en-US" sz="2800" dirty="0" err="1">
                <a:hlinkClick r:id="rId2"/>
              </a:rPr>
              <a:t>Bellwork</a:t>
            </a:r>
            <a:endParaRPr lang="en-US" sz="2800" dirty="0"/>
          </a:p>
          <a:p>
            <a:r>
              <a:rPr lang="en-US" sz="2800" dirty="0"/>
              <a:t>*15 min.TW review Setting lesson 1 pg. 3</a:t>
            </a:r>
          </a:p>
          <a:p>
            <a:pPr lvl="1"/>
            <a:r>
              <a:rPr lang="en-US" sz="2600" dirty="0"/>
              <a:t>SW take notes in ISN.</a:t>
            </a:r>
          </a:p>
          <a:p>
            <a:r>
              <a:rPr lang="en-US" sz="2800" dirty="0"/>
              <a:t>*35 min. Starting off Strong JGB lesson 3</a:t>
            </a:r>
          </a:p>
          <a:p>
            <a:pPr lvl="1"/>
            <a:r>
              <a:rPr lang="en-US" sz="2600" dirty="0"/>
              <a:t>CW- Review setting from JGB story</a:t>
            </a:r>
          </a:p>
          <a:p>
            <a:r>
              <a:rPr lang="en-US" sz="2800" dirty="0"/>
              <a:t>HW:  PC pg. 6-17 Due end of unit</a:t>
            </a:r>
          </a:p>
          <a:p>
            <a:endParaRPr lang="en-US" dirty="0"/>
          </a:p>
        </p:txBody>
      </p:sp>
    </p:spTree>
    <p:extLst>
      <p:ext uri="{BB962C8B-B14F-4D97-AF65-F5344CB8AC3E}">
        <p14:creationId xmlns:p14="http://schemas.microsoft.com/office/powerpoint/2010/main" val="29599324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083F4-D607-45F1-8EA9-21E70CAD94FD}"/>
              </a:ext>
            </a:extLst>
          </p:cNvPr>
          <p:cNvSpPr>
            <a:spLocks noGrp="1"/>
          </p:cNvSpPr>
          <p:nvPr>
            <p:ph type="title"/>
          </p:nvPr>
        </p:nvSpPr>
        <p:spPr/>
        <p:txBody>
          <a:bodyPr/>
          <a:lstStyle/>
          <a:p>
            <a:pPr algn="ctr"/>
            <a:r>
              <a:rPr lang="en-US" b="1" dirty="0">
                <a:hlinkClick r:id="rId2"/>
              </a:rPr>
              <a:t>Setting</a:t>
            </a:r>
            <a:r>
              <a:rPr lang="en-US" b="1" dirty="0"/>
              <a:t> ISN Notes</a:t>
            </a:r>
          </a:p>
        </p:txBody>
      </p:sp>
      <p:sp>
        <p:nvSpPr>
          <p:cNvPr id="3" name="Content Placeholder 2">
            <a:extLst>
              <a:ext uri="{FF2B5EF4-FFF2-40B4-BE49-F238E27FC236}">
                <a16:creationId xmlns:a16="http://schemas.microsoft.com/office/drawing/2014/main" id="{B44488FF-87C7-4CA1-A6C6-E67FE62FDBF3}"/>
              </a:ext>
            </a:extLst>
          </p:cNvPr>
          <p:cNvSpPr>
            <a:spLocks noGrp="1"/>
          </p:cNvSpPr>
          <p:nvPr>
            <p:ph idx="1"/>
          </p:nvPr>
        </p:nvSpPr>
        <p:spPr>
          <a:xfrm>
            <a:off x="1066800" y="1625601"/>
            <a:ext cx="10329334" cy="4792132"/>
          </a:xfrm>
        </p:spPr>
        <p:txBody>
          <a:bodyPr>
            <a:normAutofit lnSpcReduction="10000"/>
          </a:bodyPr>
          <a:lstStyle/>
          <a:p>
            <a:r>
              <a:rPr lang="en-US" sz="3200" b="1" dirty="0">
                <a:hlinkClick r:id="rId3" action="ppaction://hlinkpres?slideindex=1&amp;slidetitle="/>
              </a:rPr>
              <a:t>The setting </a:t>
            </a:r>
            <a:r>
              <a:rPr lang="en-US" sz="3200" dirty="0"/>
              <a:t>is the place where the story unfolds and the time (past, present, or future) when the action takes place. </a:t>
            </a:r>
          </a:p>
          <a:p>
            <a:r>
              <a:rPr lang="en-US" sz="3200" dirty="0"/>
              <a:t>A story may have </a:t>
            </a:r>
            <a:r>
              <a:rPr lang="en-US" sz="3200" b="1" dirty="0"/>
              <a:t>several settings </a:t>
            </a:r>
            <a:r>
              <a:rPr lang="en-US" sz="3200" dirty="0"/>
              <a:t>and move from one place to another or even move in time. </a:t>
            </a:r>
          </a:p>
          <a:p>
            <a:pPr lvl="0"/>
            <a:r>
              <a:rPr lang="en-US" sz="3200" b="1" dirty="0"/>
              <a:t>Elements of Setting:</a:t>
            </a:r>
            <a:endParaRPr lang="en-US" sz="4000" b="1" dirty="0"/>
          </a:p>
          <a:p>
            <a:pPr lvl="1"/>
            <a:r>
              <a:rPr lang="en-US" sz="2800" b="1" dirty="0"/>
              <a:t>Place</a:t>
            </a:r>
            <a:r>
              <a:rPr lang="en-US" sz="2800" dirty="0"/>
              <a:t> - geographical location.  Where is the action of the story taking place? </a:t>
            </a:r>
            <a:endParaRPr lang="en-US" sz="3600" dirty="0"/>
          </a:p>
          <a:p>
            <a:pPr lvl="1"/>
            <a:r>
              <a:rPr lang="en-US" sz="2800" dirty="0"/>
              <a:t>T</a:t>
            </a:r>
            <a:r>
              <a:rPr lang="en-US" sz="2800" b="1" dirty="0"/>
              <a:t>ime</a:t>
            </a:r>
            <a:r>
              <a:rPr lang="en-US" sz="2800" dirty="0"/>
              <a:t> - When is the story taking place? (historical period, time of day, year, </a:t>
            </a:r>
            <a:r>
              <a:rPr lang="en-US" sz="2800" dirty="0" err="1"/>
              <a:t>etc</a:t>
            </a:r>
            <a:r>
              <a:rPr lang="en-US" sz="2800" dirty="0"/>
              <a:t>) </a:t>
            </a:r>
            <a:endParaRPr lang="en-US" sz="2400" dirty="0"/>
          </a:p>
          <a:p>
            <a:endParaRPr lang="en-US" dirty="0"/>
          </a:p>
        </p:txBody>
      </p:sp>
    </p:spTree>
    <p:extLst>
      <p:ext uri="{BB962C8B-B14F-4D97-AF65-F5344CB8AC3E}">
        <p14:creationId xmlns:p14="http://schemas.microsoft.com/office/powerpoint/2010/main" val="330052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45A01-280D-4329-85A9-3F9FD740B45A}"/>
              </a:ext>
            </a:extLst>
          </p:cNvPr>
          <p:cNvSpPr>
            <a:spLocks noGrp="1"/>
          </p:cNvSpPr>
          <p:nvPr>
            <p:ph type="title"/>
          </p:nvPr>
        </p:nvSpPr>
        <p:spPr/>
        <p:txBody>
          <a:bodyPr/>
          <a:lstStyle/>
          <a:p>
            <a:pPr algn="ctr"/>
            <a:r>
              <a:rPr lang="en-US" b="1" dirty="0"/>
              <a:t>Setting ISN Notes cont.</a:t>
            </a:r>
            <a:endParaRPr lang="en-US" dirty="0"/>
          </a:p>
        </p:txBody>
      </p:sp>
      <p:sp>
        <p:nvSpPr>
          <p:cNvPr id="3" name="Content Placeholder 2">
            <a:extLst>
              <a:ext uri="{FF2B5EF4-FFF2-40B4-BE49-F238E27FC236}">
                <a16:creationId xmlns:a16="http://schemas.microsoft.com/office/drawing/2014/main" id="{A80E023A-6371-4ADF-AC2B-8D437D3C13A7}"/>
              </a:ext>
            </a:extLst>
          </p:cNvPr>
          <p:cNvSpPr>
            <a:spLocks noGrp="1"/>
          </p:cNvSpPr>
          <p:nvPr>
            <p:ph idx="1"/>
          </p:nvPr>
        </p:nvSpPr>
        <p:spPr/>
        <p:txBody>
          <a:bodyPr>
            <a:normAutofit fontScale="92500" lnSpcReduction="10000"/>
          </a:bodyPr>
          <a:lstStyle/>
          <a:p>
            <a:pPr lvl="1"/>
            <a:r>
              <a:rPr lang="en-US" sz="3200" b="1" dirty="0"/>
              <a:t>Environment-</a:t>
            </a:r>
            <a:endParaRPr lang="en-US" sz="4000" dirty="0"/>
          </a:p>
          <a:p>
            <a:pPr lvl="2"/>
            <a:r>
              <a:rPr lang="en-US" sz="2800" b="1" dirty="0"/>
              <a:t>Weather conditions</a:t>
            </a:r>
            <a:r>
              <a:rPr lang="en-US" sz="2800" dirty="0"/>
              <a:t> - Is it rainy, sunny, stormy, </a:t>
            </a:r>
            <a:r>
              <a:rPr lang="en-US" sz="2800" dirty="0" err="1"/>
              <a:t>etc</a:t>
            </a:r>
            <a:r>
              <a:rPr lang="en-US" sz="2800" dirty="0"/>
              <a:t>? </a:t>
            </a:r>
            <a:endParaRPr lang="en-US" sz="3600" dirty="0"/>
          </a:p>
          <a:p>
            <a:pPr lvl="2"/>
            <a:r>
              <a:rPr lang="en-US" sz="2800" b="1" dirty="0"/>
              <a:t>Social conditions</a:t>
            </a:r>
            <a:r>
              <a:rPr lang="en-US" sz="2800" dirty="0"/>
              <a:t> - What is the daily life of the characters like? </a:t>
            </a:r>
            <a:endParaRPr lang="en-US" sz="3600" dirty="0"/>
          </a:p>
          <a:p>
            <a:pPr lvl="2"/>
            <a:r>
              <a:rPr lang="en-US" sz="2800" b="1" dirty="0"/>
              <a:t>Mood or atmosphere</a:t>
            </a:r>
            <a:r>
              <a:rPr lang="en-US" sz="2800" dirty="0"/>
              <a:t> - What feeling is created at the beginning of the story?  Is it bright and cheerful or dark and frightening? </a:t>
            </a:r>
            <a:endParaRPr lang="en-US" sz="3600" dirty="0"/>
          </a:p>
          <a:p>
            <a:pPr lvl="2"/>
            <a:r>
              <a:rPr lang="en-US" sz="2800" b="1" dirty="0"/>
              <a:t>Culture</a:t>
            </a:r>
            <a:r>
              <a:rPr lang="en-US" sz="2800" dirty="0"/>
              <a:t>- Types of food, clothing, religion, race, </a:t>
            </a:r>
            <a:r>
              <a:rPr lang="en-US" sz="2800" dirty="0" err="1"/>
              <a:t>etc</a:t>
            </a:r>
            <a:r>
              <a:rPr lang="en-US" sz="2800" dirty="0"/>
              <a:t>… </a:t>
            </a:r>
          </a:p>
          <a:p>
            <a:pPr lvl="2"/>
            <a:r>
              <a:rPr lang="en-US" sz="1900" i="1" dirty="0"/>
              <a:t>* ISN- Right side- take detailed notes. Left side- Provide examples, pictures etc. that help remind you of this lesson.</a:t>
            </a:r>
          </a:p>
          <a:p>
            <a:pPr lvl="2"/>
            <a:endParaRPr lang="en-US" sz="3600" dirty="0"/>
          </a:p>
          <a:p>
            <a:endParaRPr lang="en-US" dirty="0"/>
          </a:p>
        </p:txBody>
      </p:sp>
    </p:spTree>
    <p:extLst>
      <p:ext uri="{BB962C8B-B14F-4D97-AF65-F5344CB8AC3E}">
        <p14:creationId xmlns:p14="http://schemas.microsoft.com/office/powerpoint/2010/main" val="12121236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D8BB2-4EC9-40DA-9F61-787DB34E0E31}"/>
              </a:ext>
            </a:extLst>
          </p:cNvPr>
          <p:cNvSpPr>
            <a:spLocks noGrp="1"/>
          </p:cNvSpPr>
          <p:nvPr>
            <p:ph type="title"/>
          </p:nvPr>
        </p:nvSpPr>
        <p:spPr/>
        <p:txBody>
          <a:bodyPr/>
          <a:lstStyle/>
          <a:p>
            <a:r>
              <a:rPr lang="en-US" dirty="0"/>
              <a:t>JGB Lesson 3 Story 3</a:t>
            </a:r>
          </a:p>
        </p:txBody>
      </p:sp>
      <p:sp>
        <p:nvSpPr>
          <p:cNvPr id="3" name="Content Placeholder 2">
            <a:extLst>
              <a:ext uri="{FF2B5EF4-FFF2-40B4-BE49-F238E27FC236}">
                <a16:creationId xmlns:a16="http://schemas.microsoft.com/office/drawing/2014/main" id="{4806CBDD-8FC3-44C9-94D2-2D80796144CF}"/>
              </a:ext>
            </a:extLst>
          </p:cNvPr>
          <p:cNvSpPr>
            <a:spLocks noGrp="1"/>
          </p:cNvSpPr>
          <p:nvPr>
            <p:ph idx="1"/>
          </p:nvPr>
        </p:nvSpPr>
        <p:spPr/>
        <p:txBody>
          <a:bodyPr/>
          <a:lstStyle/>
          <a:p>
            <a:pPr lvl="1"/>
            <a:r>
              <a:rPr lang="en-US" sz="3200" dirty="0"/>
              <a:t>Lesson 3</a:t>
            </a:r>
          </a:p>
          <a:p>
            <a:pPr lvl="2"/>
            <a:r>
              <a:rPr lang="en-US" sz="3000" dirty="0"/>
              <a:t>Encourage Interaction</a:t>
            </a:r>
          </a:p>
          <a:p>
            <a:pPr lvl="2"/>
            <a:r>
              <a:rPr lang="en-US" sz="3000" dirty="0"/>
              <a:t>Shared Inquiry</a:t>
            </a:r>
            <a:endParaRPr lang="en-US" sz="2800" dirty="0"/>
          </a:p>
          <a:p>
            <a:r>
              <a:rPr lang="en-US" sz="3200" dirty="0"/>
              <a:t>State of Affairs pg. 14</a:t>
            </a:r>
          </a:p>
          <a:p>
            <a:endParaRPr lang="en-US" dirty="0"/>
          </a:p>
        </p:txBody>
      </p:sp>
    </p:spTree>
    <p:extLst>
      <p:ext uri="{BB962C8B-B14F-4D97-AF65-F5344CB8AC3E}">
        <p14:creationId xmlns:p14="http://schemas.microsoft.com/office/powerpoint/2010/main" val="12670460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1DA708-AE3E-42A0-A2BE-1018DEF73617}"/>
              </a:ext>
            </a:extLst>
          </p:cNvPr>
          <p:cNvSpPr>
            <a:spLocks noGrp="1"/>
          </p:cNvSpPr>
          <p:nvPr>
            <p:ph type="title"/>
          </p:nvPr>
        </p:nvSpPr>
        <p:spPr/>
        <p:txBody>
          <a:bodyPr/>
          <a:lstStyle/>
          <a:p>
            <a:pPr algn="ctr"/>
            <a:r>
              <a:rPr lang="en-US" b="1" dirty="0">
                <a:hlinkClick r:id="rId2"/>
              </a:rPr>
              <a:t>Plot</a:t>
            </a:r>
            <a:r>
              <a:rPr lang="en-US" b="1" dirty="0"/>
              <a:t> lesson agenda</a:t>
            </a:r>
            <a:endParaRPr lang="en-US" dirty="0"/>
          </a:p>
        </p:txBody>
      </p:sp>
      <p:sp>
        <p:nvSpPr>
          <p:cNvPr id="3" name="Content Placeholder 2">
            <a:extLst>
              <a:ext uri="{FF2B5EF4-FFF2-40B4-BE49-F238E27FC236}">
                <a16:creationId xmlns:a16="http://schemas.microsoft.com/office/drawing/2014/main" id="{965D76E0-D594-4DEA-998C-B76D077C9A18}"/>
              </a:ext>
            </a:extLst>
          </p:cNvPr>
          <p:cNvSpPr>
            <a:spLocks noGrp="1"/>
          </p:cNvSpPr>
          <p:nvPr>
            <p:ph idx="1"/>
          </p:nvPr>
        </p:nvSpPr>
        <p:spPr/>
        <p:txBody>
          <a:bodyPr>
            <a:normAutofit/>
          </a:bodyPr>
          <a:lstStyle/>
          <a:p>
            <a:r>
              <a:rPr lang="en-US" sz="2800" dirty="0"/>
              <a:t>*3-5min. Grab supplies and fill out agenda </a:t>
            </a:r>
            <a:r>
              <a:rPr lang="en-US" sz="2800" dirty="0" err="1">
                <a:hlinkClick r:id="rId3"/>
              </a:rPr>
              <a:t>Bellwork</a:t>
            </a:r>
            <a:endParaRPr lang="en-US" sz="2800" dirty="0"/>
          </a:p>
          <a:p>
            <a:r>
              <a:rPr lang="en-US" sz="2800" dirty="0"/>
              <a:t>*15 min.TW review Plot lesson 1 pg. 3 </a:t>
            </a:r>
          </a:p>
          <a:p>
            <a:pPr lvl="1"/>
            <a:r>
              <a:rPr lang="en-US" sz="2600" dirty="0"/>
              <a:t>SW take notes in ISN.</a:t>
            </a:r>
          </a:p>
          <a:p>
            <a:pPr lvl="1"/>
            <a:r>
              <a:rPr lang="en-US" sz="2600" dirty="0"/>
              <a:t>Small groups (5) plot activity- create interactive plot maps of short stories</a:t>
            </a:r>
          </a:p>
          <a:p>
            <a:r>
              <a:rPr lang="en-US" sz="2800" dirty="0"/>
              <a:t>*35 min. SOS, JGB story 2- rev. characters, setting, plot </a:t>
            </a:r>
          </a:p>
          <a:p>
            <a:r>
              <a:rPr lang="en-US" sz="2800" dirty="0"/>
              <a:t>HW:  PC pg. 6-17 Due end of unit</a:t>
            </a:r>
          </a:p>
          <a:p>
            <a:endParaRPr lang="en-US" dirty="0"/>
          </a:p>
        </p:txBody>
      </p:sp>
    </p:spTree>
    <p:extLst>
      <p:ext uri="{BB962C8B-B14F-4D97-AF65-F5344CB8AC3E}">
        <p14:creationId xmlns:p14="http://schemas.microsoft.com/office/powerpoint/2010/main" val="16307761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70A26-026D-42F2-9A2C-11CED14E13AF}"/>
              </a:ext>
            </a:extLst>
          </p:cNvPr>
          <p:cNvSpPr>
            <a:spLocks noGrp="1"/>
          </p:cNvSpPr>
          <p:nvPr>
            <p:ph type="title"/>
          </p:nvPr>
        </p:nvSpPr>
        <p:spPr/>
        <p:txBody>
          <a:bodyPr/>
          <a:lstStyle/>
          <a:p>
            <a:pPr algn="ctr"/>
            <a:r>
              <a:rPr lang="en-US" dirty="0"/>
              <a:t>Basic Plot map</a:t>
            </a:r>
          </a:p>
        </p:txBody>
      </p:sp>
      <p:pic>
        <p:nvPicPr>
          <p:cNvPr id="4" name="Content Placeholder 3">
            <a:extLst>
              <a:ext uri="{FF2B5EF4-FFF2-40B4-BE49-F238E27FC236}">
                <a16:creationId xmlns:a16="http://schemas.microsoft.com/office/drawing/2014/main" id="{9B79F5C7-C7E0-4C70-97B5-E96925DFB12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85292" y="2110556"/>
            <a:ext cx="7734651" cy="4196460"/>
          </a:xfrm>
          <a:prstGeom prst="rect">
            <a:avLst/>
          </a:prstGeom>
        </p:spPr>
      </p:pic>
    </p:spTree>
    <p:extLst>
      <p:ext uri="{BB962C8B-B14F-4D97-AF65-F5344CB8AC3E}">
        <p14:creationId xmlns:p14="http://schemas.microsoft.com/office/powerpoint/2010/main" val="28514612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80FAB-4968-41FA-B6EC-E078F3930E1F}"/>
              </a:ext>
            </a:extLst>
          </p:cNvPr>
          <p:cNvSpPr>
            <a:spLocks noGrp="1"/>
          </p:cNvSpPr>
          <p:nvPr>
            <p:ph type="title"/>
          </p:nvPr>
        </p:nvSpPr>
        <p:spPr/>
        <p:txBody>
          <a:bodyPr/>
          <a:lstStyle/>
          <a:p>
            <a:pPr algn="ctr"/>
            <a:r>
              <a:rPr lang="en-US" dirty="0"/>
              <a:t>Plot ISN notes</a:t>
            </a:r>
          </a:p>
        </p:txBody>
      </p:sp>
      <p:sp>
        <p:nvSpPr>
          <p:cNvPr id="3" name="Content Placeholder 2">
            <a:extLst>
              <a:ext uri="{FF2B5EF4-FFF2-40B4-BE49-F238E27FC236}">
                <a16:creationId xmlns:a16="http://schemas.microsoft.com/office/drawing/2014/main" id="{B45D2574-45D9-42A0-AF7D-3006D52ABFB8}"/>
              </a:ext>
            </a:extLst>
          </p:cNvPr>
          <p:cNvSpPr>
            <a:spLocks noGrp="1"/>
          </p:cNvSpPr>
          <p:nvPr>
            <p:ph idx="1"/>
          </p:nvPr>
        </p:nvSpPr>
        <p:spPr>
          <a:xfrm>
            <a:off x="1066800" y="1714500"/>
            <a:ext cx="10058400" cy="4637314"/>
          </a:xfrm>
        </p:spPr>
        <p:txBody>
          <a:bodyPr>
            <a:normAutofit lnSpcReduction="10000"/>
          </a:bodyPr>
          <a:lstStyle/>
          <a:p>
            <a:r>
              <a:rPr lang="en-US" sz="2000" b="1" dirty="0"/>
              <a:t>Plot- </a:t>
            </a:r>
            <a:r>
              <a:rPr lang="en-US" sz="2000" dirty="0"/>
              <a:t>the sequence of events that make up the action of the story. It consists of the exposition, rising actin, climax, falling action, and resolution. </a:t>
            </a:r>
          </a:p>
          <a:p>
            <a:r>
              <a:rPr lang="en-US" sz="2000" b="1" dirty="0"/>
              <a:t>Conflict-</a:t>
            </a:r>
            <a:r>
              <a:rPr lang="en-US" sz="2000" dirty="0"/>
              <a:t> or problem a character or characters must solve</a:t>
            </a:r>
          </a:p>
          <a:p>
            <a:r>
              <a:rPr lang="en-US" sz="2000" b="1" dirty="0"/>
              <a:t>Episode- </a:t>
            </a:r>
            <a:r>
              <a:rPr lang="en-US" sz="2000" dirty="0"/>
              <a:t>each chapter of the story, may contain several events which lead to future events in the story. </a:t>
            </a:r>
          </a:p>
          <a:p>
            <a:r>
              <a:rPr lang="en-US" sz="2000" b="1" dirty="0"/>
              <a:t>Suspense: </a:t>
            </a:r>
            <a:r>
              <a:rPr lang="en-US" sz="2000" dirty="0"/>
              <a:t>the story adds excitement or tension </a:t>
            </a:r>
          </a:p>
          <a:p>
            <a:r>
              <a:rPr lang="en-US" sz="2000" b="1" dirty="0"/>
              <a:t>Flashbacks-</a:t>
            </a:r>
            <a:r>
              <a:rPr lang="en-US" sz="2000" dirty="0"/>
              <a:t> can create suspense, reveal character motivations, or hint at the theme. </a:t>
            </a:r>
          </a:p>
          <a:p>
            <a:r>
              <a:rPr lang="en-US" sz="2000" b="1" dirty="0"/>
              <a:t>Plot Summary- </a:t>
            </a:r>
            <a:r>
              <a:rPr lang="en-US" sz="2000" dirty="0"/>
              <a:t>When you tell the central idea and the most important events from the plot, but you leave out the little details. A plot summary is not a review but statement of facts. It shouldn’t include your opinions or judgements of the story. </a:t>
            </a:r>
          </a:p>
          <a:p>
            <a:r>
              <a:rPr lang="en-US" sz="2000" b="1" dirty="0"/>
              <a:t>Central Idea: </a:t>
            </a:r>
            <a:r>
              <a:rPr lang="en-US" sz="2000" dirty="0"/>
              <a:t>The most important idea in a text; what a story is mainly about</a:t>
            </a:r>
          </a:p>
        </p:txBody>
      </p:sp>
    </p:spTree>
    <p:extLst>
      <p:ext uri="{BB962C8B-B14F-4D97-AF65-F5344CB8AC3E}">
        <p14:creationId xmlns:p14="http://schemas.microsoft.com/office/powerpoint/2010/main" val="18538814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F8CFE-AD7B-4D76-848A-0CC098D08E6D}"/>
              </a:ext>
            </a:extLst>
          </p:cNvPr>
          <p:cNvSpPr>
            <a:spLocks noGrp="1"/>
          </p:cNvSpPr>
          <p:nvPr>
            <p:ph type="title"/>
          </p:nvPr>
        </p:nvSpPr>
        <p:spPr/>
        <p:txBody>
          <a:bodyPr/>
          <a:lstStyle/>
          <a:p>
            <a:r>
              <a:rPr lang="en-US" dirty="0"/>
              <a:t>Plot map ISN notes/resources</a:t>
            </a:r>
          </a:p>
        </p:txBody>
      </p:sp>
      <p:sp>
        <p:nvSpPr>
          <p:cNvPr id="3" name="Content Placeholder 2">
            <a:extLst>
              <a:ext uri="{FF2B5EF4-FFF2-40B4-BE49-F238E27FC236}">
                <a16:creationId xmlns:a16="http://schemas.microsoft.com/office/drawing/2014/main" id="{7768D3AE-ACDA-46E3-B75D-EF9BDE0AA4B7}"/>
              </a:ext>
            </a:extLst>
          </p:cNvPr>
          <p:cNvSpPr>
            <a:spLocks noGrp="1"/>
          </p:cNvSpPr>
          <p:nvPr>
            <p:ph idx="1"/>
          </p:nvPr>
        </p:nvSpPr>
        <p:spPr/>
        <p:txBody>
          <a:bodyPr>
            <a:normAutofit/>
          </a:bodyPr>
          <a:lstStyle/>
          <a:p>
            <a:r>
              <a:rPr lang="en-US" sz="2400" dirty="0">
                <a:hlinkClick r:id="rId2"/>
              </a:rPr>
              <a:t>Plot map </a:t>
            </a:r>
            <a:r>
              <a:rPr lang="en-US" sz="2400" dirty="0"/>
              <a:t>1-handout/preview</a:t>
            </a:r>
          </a:p>
          <a:p>
            <a:r>
              <a:rPr lang="en-US" sz="2400" dirty="0">
                <a:hlinkClick r:id="rId3"/>
              </a:rPr>
              <a:t>Plot map</a:t>
            </a:r>
            <a:r>
              <a:rPr lang="en-US" sz="2400" dirty="0"/>
              <a:t> 2- handout/preview</a:t>
            </a:r>
          </a:p>
          <a:p>
            <a:r>
              <a:rPr lang="en-US" sz="2400" dirty="0">
                <a:hlinkClick r:id="rId4" action="ppaction://hlinkpres?slideindex=1&amp;slidetitle="/>
              </a:rPr>
              <a:t>Plot Slides </a:t>
            </a:r>
            <a:endParaRPr lang="en-US" sz="2400" dirty="0"/>
          </a:p>
          <a:p>
            <a:r>
              <a:rPr lang="en-US" sz="2400" dirty="0">
                <a:hlinkClick r:id="rId5"/>
              </a:rPr>
              <a:t>More plot slides</a:t>
            </a:r>
            <a:endParaRPr lang="en-US" sz="2400" dirty="0"/>
          </a:p>
          <a:p>
            <a:r>
              <a:rPr lang="en-US" sz="2400" dirty="0">
                <a:hlinkClick r:id="rId5"/>
              </a:rPr>
              <a:t>Online plot slide</a:t>
            </a:r>
            <a:endParaRPr lang="en-US" sz="2400" dirty="0"/>
          </a:p>
          <a:p>
            <a:r>
              <a:rPr lang="en-US" sz="2400" dirty="0">
                <a:hlinkClick r:id="rId6"/>
              </a:rPr>
              <a:t>Classwork</a:t>
            </a:r>
            <a:endParaRPr lang="en-US" sz="2400" dirty="0"/>
          </a:p>
          <a:p>
            <a:r>
              <a:rPr lang="en-US" sz="2400" dirty="0">
                <a:hlinkClick r:id="rId7"/>
              </a:rPr>
              <a:t>Resources</a:t>
            </a:r>
            <a:endParaRPr lang="en-US" sz="2400" dirty="0"/>
          </a:p>
          <a:p>
            <a:pPr lvl="1"/>
            <a:endParaRPr lang="en-US" dirty="0"/>
          </a:p>
        </p:txBody>
      </p:sp>
    </p:spTree>
    <p:extLst>
      <p:ext uri="{BB962C8B-B14F-4D97-AF65-F5344CB8AC3E}">
        <p14:creationId xmlns:p14="http://schemas.microsoft.com/office/powerpoint/2010/main" val="5935694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D8BB2-4EC9-40DA-9F61-787DB34E0E31}"/>
              </a:ext>
            </a:extLst>
          </p:cNvPr>
          <p:cNvSpPr>
            <a:spLocks noGrp="1"/>
          </p:cNvSpPr>
          <p:nvPr>
            <p:ph type="title"/>
          </p:nvPr>
        </p:nvSpPr>
        <p:spPr/>
        <p:txBody>
          <a:bodyPr/>
          <a:lstStyle/>
          <a:p>
            <a:r>
              <a:rPr lang="en-US" dirty="0"/>
              <a:t>JGB Lesson 4 Story 4</a:t>
            </a:r>
          </a:p>
        </p:txBody>
      </p:sp>
      <p:sp>
        <p:nvSpPr>
          <p:cNvPr id="3" name="Content Placeholder 2">
            <a:extLst>
              <a:ext uri="{FF2B5EF4-FFF2-40B4-BE49-F238E27FC236}">
                <a16:creationId xmlns:a16="http://schemas.microsoft.com/office/drawing/2014/main" id="{4806CBDD-8FC3-44C9-94D2-2D80796144CF}"/>
              </a:ext>
            </a:extLst>
          </p:cNvPr>
          <p:cNvSpPr>
            <a:spLocks noGrp="1"/>
          </p:cNvSpPr>
          <p:nvPr>
            <p:ph idx="1"/>
          </p:nvPr>
        </p:nvSpPr>
        <p:spPr/>
        <p:txBody>
          <a:bodyPr/>
          <a:lstStyle/>
          <a:p>
            <a:pPr lvl="1"/>
            <a:r>
              <a:rPr lang="en-US" sz="3200" dirty="0"/>
              <a:t>Lesson 4</a:t>
            </a:r>
          </a:p>
          <a:p>
            <a:pPr lvl="2"/>
            <a:r>
              <a:rPr lang="en-US" sz="3000" dirty="0"/>
              <a:t>Putting it all together</a:t>
            </a:r>
          </a:p>
          <a:p>
            <a:pPr lvl="2"/>
            <a:r>
              <a:rPr lang="en-US" sz="3000" dirty="0"/>
              <a:t>Shared Inquiry</a:t>
            </a:r>
            <a:endParaRPr lang="en-US" sz="2800" dirty="0"/>
          </a:p>
          <a:p>
            <a:r>
              <a:rPr lang="en-US" sz="3200" dirty="0"/>
              <a:t>Boar Out There pg. 18</a:t>
            </a:r>
          </a:p>
          <a:p>
            <a:endParaRPr lang="en-US" dirty="0"/>
          </a:p>
        </p:txBody>
      </p:sp>
    </p:spTree>
    <p:extLst>
      <p:ext uri="{BB962C8B-B14F-4D97-AF65-F5344CB8AC3E}">
        <p14:creationId xmlns:p14="http://schemas.microsoft.com/office/powerpoint/2010/main" val="41974529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4029D-8FC5-4657-B28A-025501416923}"/>
              </a:ext>
            </a:extLst>
          </p:cNvPr>
          <p:cNvSpPr>
            <a:spLocks noGrp="1"/>
          </p:cNvSpPr>
          <p:nvPr>
            <p:ph type="title"/>
          </p:nvPr>
        </p:nvSpPr>
        <p:spPr/>
        <p:txBody>
          <a:bodyPr>
            <a:normAutofit fontScale="90000"/>
          </a:bodyPr>
          <a:lstStyle/>
          <a:p>
            <a:pPr algn="ctr"/>
            <a:r>
              <a:rPr lang="en-US" b="1" dirty="0"/>
              <a:t>Dialogue and </a:t>
            </a:r>
            <a:r>
              <a:rPr lang="en-US" b="1" dirty="0">
                <a:hlinkClick r:id="rId2"/>
              </a:rPr>
              <a:t>Theme</a:t>
            </a:r>
            <a:r>
              <a:rPr lang="en-US" b="1" dirty="0"/>
              <a:t> lesson agenda</a:t>
            </a:r>
            <a:endParaRPr lang="en-US" dirty="0"/>
          </a:p>
        </p:txBody>
      </p:sp>
      <p:sp>
        <p:nvSpPr>
          <p:cNvPr id="3" name="Content Placeholder 2">
            <a:extLst>
              <a:ext uri="{FF2B5EF4-FFF2-40B4-BE49-F238E27FC236}">
                <a16:creationId xmlns:a16="http://schemas.microsoft.com/office/drawing/2014/main" id="{7BEFA6B4-CA2D-45D7-9D00-5C656BA04AEA}"/>
              </a:ext>
            </a:extLst>
          </p:cNvPr>
          <p:cNvSpPr>
            <a:spLocks noGrp="1"/>
          </p:cNvSpPr>
          <p:nvPr>
            <p:ph idx="1"/>
          </p:nvPr>
        </p:nvSpPr>
        <p:spPr/>
        <p:txBody>
          <a:bodyPr>
            <a:normAutofit/>
          </a:bodyPr>
          <a:lstStyle/>
          <a:p>
            <a:r>
              <a:rPr lang="en-US" sz="2800" dirty="0"/>
              <a:t>*3-5min. Grab supplies, fill out agenda and </a:t>
            </a:r>
            <a:r>
              <a:rPr lang="en-US" sz="2800" dirty="0" err="1">
                <a:hlinkClick r:id="rId3"/>
              </a:rPr>
              <a:t>Bellwork</a:t>
            </a:r>
            <a:endParaRPr lang="en-US" sz="2800" dirty="0"/>
          </a:p>
          <a:p>
            <a:r>
              <a:rPr lang="en-US" sz="2800" dirty="0"/>
              <a:t>*15 min.TW review dialogue and theme lessons (pg. 4) </a:t>
            </a:r>
          </a:p>
          <a:p>
            <a:pPr lvl="1"/>
            <a:r>
              <a:rPr lang="en-US" sz="2600" dirty="0"/>
              <a:t>SW take notes in ISN.</a:t>
            </a:r>
          </a:p>
          <a:p>
            <a:r>
              <a:rPr lang="en-US" sz="2800" dirty="0"/>
              <a:t>*35 min. JGB Story 1 Fiction </a:t>
            </a:r>
            <a:r>
              <a:rPr lang="en-US" sz="2800" dirty="0">
                <a:hlinkClick r:id="rId4" action="ppaction://hlinkfile"/>
              </a:rPr>
              <a:t>choice board</a:t>
            </a:r>
            <a:endParaRPr lang="en-US" sz="2800" dirty="0"/>
          </a:p>
          <a:p>
            <a:r>
              <a:rPr lang="en-US" sz="2800" dirty="0"/>
              <a:t>HW:  PC pg. 6-17 Due end of unit</a:t>
            </a:r>
          </a:p>
          <a:p>
            <a:endParaRPr lang="en-US" dirty="0"/>
          </a:p>
        </p:txBody>
      </p:sp>
    </p:spTree>
    <p:extLst>
      <p:ext uri="{BB962C8B-B14F-4D97-AF65-F5344CB8AC3E}">
        <p14:creationId xmlns:p14="http://schemas.microsoft.com/office/powerpoint/2010/main" val="2121485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5FF80-A117-4D2B-A7A5-DBF468D924B9}"/>
              </a:ext>
            </a:extLst>
          </p:cNvPr>
          <p:cNvSpPr>
            <a:spLocks noGrp="1"/>
          </p:cNvSpPr>
          <p:nvPr>
            <p:ph type="title"/>
          </p:nvPr>
        </p:nvSpPr>
        <p:spPr/>
        <p:txBody>
          <a:bodyPr/>
          <a:lstStyle/>
          <a:p>
            <a:pPr algn="ctr"/>
            <a:r>
              <a:rPr lang="en-US" b="1" dirty="0"/>
              <a:t>Types of Fiction Lesson Agenda</a:t>
            </a:r>
            <a:endParaRPr lang="en-US" dirty="0"/>
          </a:p>
        </p:txBody>
      </p:sp>
      <p:sp>
        <p:nvSpPr>
          <p:cNvPr id="3" name="Content Placeholder 2">
            <a:extLst>
              <a:ext uri="{FF2B5EF4-FFF2-40B4-BE49-F238E27FC236}">
                <a16:creationId xmlns:a16="http://schemas.microsoft.com/office/drawing/2014/main" id="{B3C5CF81-1FB2-426B-9C85-65D42BBF8875}"/>
              </a:ext>
            </a:extLst>
          </p:cNvPr>
          <p:cNvSpPr>
            <a:spLocks noGrp="1"/>
          </p:cNvSpPr>
          <p:nvPr>
            <p:ph idx="1"/>
          </p:nvPr>
        </p:nvSpPr>
        <p:spPr/>
        <p:txBody>
          <a:bodyPr>
            <a:normAutofit fontScale="85000" lnSpcReduction="20000"/>
          </a:bodyPr>
          <a:lstStyle/>
          <a:p>
            <a:r>
              <a:rPr lang="en-US" sz="3600" dirty="0"/>
              <a:t>*3-5min. Grab supplies and fill out agenda </a:t>
            </a:r>
            <a:r>
              <a:rPr lang="en-US" sz="3600" dirty="0" err="1">
                <a:hlinkClick r:id="rId2"/>
              </a:rPr>
              <a:t>Bellwork</a:t>
            </a:r>
            <a:r>
              <a:rPr lang="en-US" sz="3600" dirty="0">
                <a:hlinkClick r:id="rId2"/>
              </a:rPr>
              <a:t> </a:t>
            </a:r>
            <a:endParaRPr lang="en-US" sz="3600" dirty="0"/>
          </a:p>
          <a:p>
            <a:r>
              <a:rPr lang="en-US" sz="3600" dirty="0"/>
              <a:t>*15 min. TW review types of genre lesson 1 PC </a:t>
            </a:r>
            <a:r>
              <a:rPr lang="en-US" sz="3600" dirty="0" err="1"/>
              <a:t>pg</a:t>
            </a:r>
            <a:r>
              <a:rPr lang="en-US" sz="3600" dirty="0"/>
              <a:t> 2., SW take notes in ISN. </a:t>
            </a:r>
          </a:p>
          <a:p>
            <a:r>
              <a:rPr lang="en-US" sz="3600" dirty="0"/>
              <a:t>*35 min. Starting off Strong JGB lesson 1</a:t>
            </a:r>
          </a:p>
          <a:p>
            <a:pPr lvl="1"/>
            <a:r>
              <a:rPr lang="en-US" sz="3200" dirty="0"/>
              <a:t>Lesson 1 Gathering ideas</a:t>
            </a:r>
          </a:p>
          <a:p>
            <a:pPr lvl="2"/>
            <a:r>
              <a:rPr lang="en-US" sz="3000" dirty="0"/>
              <a:t>Shared Inquiry</a:t>
            </a:r>
            <a:endParaRPr lang="en-US" sz="3400" dirty="0"/>
          </a:p>
          <a:p>
            <a:pPr lvl="1"/>
            <a:r>
              <a:rPr lang="en-US" sz="3400" dirty="0"/>
              <a:t>The House on Mango Street</a:t>
            </a:r>
          </a:p>
          <a:p>
            <a:r>
              <a:rPr lang="en-US" sz="3600" dirty="0"/>
              <a:t>HW:  PC pg. 6-17 Due end of unit </a:t>
            </a:r>
            <a:r>
              <a:rPr lang="en-US" sz="3600" dirty="0">
                <a:hlinkClick r:id="rId3"/>
              </a:rPr>
              <a:t>Genre project</a:t>
            </a:r>
            <a:r>
              <a:rPr lang="en-US" sz="3600" dirty="0"/>
              <a:t> due by Friday </a:t>
            </a:r>
          </a:p>
        </p:txBody>
      </p:sp>
    </p:spTree>
    <p:extLst>
      <p:ext uri="{BB962C8B-B14F-4D97-AF65-F5344CB8AC3E}">
        <p14:creationId xmlns:p14="http://schemas.microsoft.com/office/powerpoint/2010/main" val="4535054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21131-F7D3-4884-9FF1-A2A4B7570EE0}"/>
              </a:ext>
            </a:extLst>
          </p:cNvPr>
          <p:cNvSpPr>
            <a:spLocks noGrp="1"/>
          </p:cNvSpPr>
          <p:nvPr>
            <p:ph type="title"/>
          </p:nvPr>
        </p:nvSpPr>
        <p:spPr/>
        <p:txBody>
          <a:bodyPr/>
          <a:lstStyle/>
          <a:p>
            <a:pPr algn="ctr"/>
            <a:r>
              <a:rPr lang="en-US" b="1" dirty="0"/>
              <a:t>Theme ISN Notes</a:t>
            </a:r>
          </a:p>
        </p:txBody>
      </p:sp>
      <p:sp>
        <p:nvSpPr>
          <p:cNvPr id="3" name="Content Placeholder 2">
            <a:extLst>
              <a:ext uri="{FF2B5EF4-FFF2-40B4-BE49-F238E27FC236}">
                <a16:creationId xmlns:a16="http://schemas.microsoft.com/office/drawing/2014/main" id="{A1A6BD4A-2C05-40BC-A80D-DE7C57174041}"/>
              </a:ext>
            </a:extLst>
          </p:cNvPr>
          <p:cNvSpPr>
            <a:spLocks noGrp="1"/>
          </p:cNvSpPr>
          <p:nvPr>
            <p:ph idx="1"/>
          </p:nvPr>
        </p:nvSpPr>
        <p:spPr>
          <a:xfrm>
            <a:off x="604157" y="1747157"/>
            <a:ext cx="10695214" cy="4686299"/>
          </a:xfrm>
        </p:spPr>
        <p:txBody>
          <a:bodyPr>
            <a:normAutofit lnSpcReduction="10000"/>
          </a:bodyPr>
          <a:lstStyle/>
          <a:p>
            <a:pPr marL="0" indent="0">
              <a:lnSpc>
                <a:spcPct val="90000"/>
              </a:lnSpc>
              <a:buNone/>
            </a:pPr>
            <a:r>
              <a:rPr lang="en-US" altLang="en-US" sz="2000" b="1" dirty="0">
                <a:hlinkClick r:id="rId2" action="ppaction://hlinkpres?slideindex=1&amp;slidetitle="/>
              </a:rPr>
              <a:t>Theme</a:t>
            </a:r>
            <a:endParaRPr lang="en-US" altLang="en-US" sz="2000" b="1" dirty="0"/>
          </a:p>
          <a:p>
            <a:pPr>
              <a:lnSpc>
                <a:spcPct val="90000"/>
              </a:lnSpc>
            </a:pPr>
            <a:r>
              <a:rPr lang="en-US" altLang="en-US" sz="2000" dirty="0"/>
              <a:t>The central message, concern, or purpose of a literary work.</a:t>
            </a:r>
          </a:p>
          <a:p>
            <a:pPr>
              <a:lnSpc>
                <a:spcPct val="90000"/>
              </a:lnSpc>
            </a:pPr>
            <a:r>
              <a:rPr lang="en-US" altLang="en-US" sz="2000" dirty="0"/>
              <a:t>The theme can be expressed as a generalization, or general statement, about people or life.</a:t>
            </a:r>
          </a:p>
          <a:p>
            <a:pPr>
              <a:lnSpc>
                <a:spcPct val="90000"/>
              </a:lnSpc>
            </a:pPr>
            <a:r>
              <a:rPr lang="en-US" altLang="en-US" sz="2000" dirty="0"/>
              <a:t>The theme is often revealed indirectly and the reader may have to look carefully at what the work reveals about people or about life.</a:t>
            </a:r>
          </a:p>
          <a:p>
            <a:r>
              <a:rPr lang="en-US" sz="2000" dirty="0"/>
              <a:t>Theme </a:t>
            </a:r>
            <a:r>
              <a:rPr lang="en-US" sz="2000" b="1" dirty="0"/>
              <a:t>is</a:t>
            </a:r>
            <a:r>
              <a:rPr lang="en-US" sz="2000" dirty="0"/>
              <a:t>: • the central, underlying, and controlling idea or insight of a work of literature. • the idea the writer wishes to convey about the subject—the writer’s view of the world or a revelation about human nature. </a:t>
            </a:r>
          </a:p>
          <a:p>
            <a:r>
              <a:rPr lang="en-US" sz="2000" dirty="0"/>
              <a:t>Theme is </a:t>
            </a:r>
            <a:r>
              <a:rPr lang="en-US" sz="2000" b="1" dirty="0"/>
              <a:t>NOT</a:t>
            </a:r>
            <a:r>
              <a:rPr lang="en-US" sz="2000" dirty="0"/>
              <a:t>: • expressed in a single word • the purpose of a work • the moral • the conflict </a:t>
            </a:r>
          </a:p>
          <a:p>
            <a:r>
              <a:rPr lang="en-US" sz="2000" dirty="0"/>
              <a:t>Identifying the Theme in Five Steps To identify the theme, be sure that you’ve first identified the story’s plot, the way the story uses characterization, and the primary conflict in the story.  </a:t>
            </a:r>
          </a:p>
        </p:txBody>
      </p:sp>
    </p:spTree>
    <p:extLst>
      <p:ext uri="{BB962C8B-B14F-4D97-AF65-F5344CB8AC3E}">
        <p14:creationId xmlns:p14="http://schemas.microsoft.com/office/powerpoint/2010/main" val="12561412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C2541-12DA-4CF1-807A-9B234E017E10}"/>
              </a:ext>
            </a:extLst>
          </p:cNvPr>
          <p:cNvSpPr>
            <a:spLocks noGrp="1"/>
          </p:cNvSpPr>
          <p:nvPr>
            <p:ph type="title"/>
          </p:nvPr>
        </p:nvSpPr>
        <p:spPr/>
        <p:txBody>
          <a:bodyPr/>
          <a:lstStyle/>
          <a:p>
            <a:pPr algn="ctr"/>
            <a:r>
              <a:rPr lang="en-US" b="1" dirty="0"/>
              <a:t>Theme notes cont.</a:t>
            </a:r>
          </a:p>
        </p:txBody>
      </p:sp>
      <p:sp>
        <p:nvSpPr>
          <p:cNvPr id="3" name="Content Placeholder 2">
            <a:extLst>
              <a:ext uri="{FF2B5EF4-FFF2-40B4-BE49-F238E27FC236}">
                <a16:creationId xmlns:a16="http://schemas.microsoft.com/office/drawing/2014/main" id="{B4AEBA68-3214-405A-AE94-C192D2714DB4}"/>
              </a:ext>
            </a:extLst>
          </p:cNvPr>
          <p:cNvSpPr>
            <a:spLocks noGrp="1"/>
          </p:cNvSpPr>
          <p:nvPr>
            <p:ph idx="1"/>
          </p:nvPr>
        </p:nvSpPr>
        <p:spPr>
          <a:xfrm>
            <a:off x="800100" y="1861457"/>
            <a:ext cx="10325100" cy="4278085"/>
          </a:xfrm>
        </p:spPr>
        <p:txBody>
          <a:bodyPr>
            <a:normAutofit fontScale="92500" lnSpcReduction="10000"/>
          </a:bodyPr>
          <a:lstStyle/>
          <a:p>
            <a:r>
              <a:rPr lang="en-US" sz="2000" dirty="0"/>
              <a:t> Use these steps to determine the theme for a work: </a:t>
            </a:r>
          </a:p>
          <a:p>
            <a:r>
              <a:rPr lang="en-US" sz="2000" dirty="0"/>
              <a:t>1. Summarize the plot by writing a one-sentence description for the exposition, the conflict, the rising action, the climax, the falling action, and the resolution. </a:t>
            </a:r>
          </a:p>
          <a:p>
            <a:r>
              <a:rPr lang="en-US" sz="2000" dirty="0"/>
              <a:t>2. Identify the subject of the work. </a:t>
            </a:r>
          </a:p>
          <a:p>
            <a:r>
              <a:rPr lang="en-US" sz="2000" dirty="0"/>
              <a:t>3. Identify the insight or truth that was learned about the subject. • How did the protagonist change? • What lesson did the protagonist learn from the resolution of the conflict? </a:t>
            </a:r>
          </a:p>
          <a:p>
            <a:r>
              <a:rPr lang="en-US" sz="2000" dirty="0"/>
              <a:t>4. State how the plot presents the primary insight or truth about the subject. </a:t>
            </a:r>
          </a:p>
          <a:p>
            <a:r>
              <a:rPr lang="en-US" sz="2000" dirty="0"/>
              <a:t>5. Write one or more generalized, declarative sentences that state what was learned and how it was learned. </a:t>
            </a:r>
          </a:p>
          <a:p>
            <a:r>
              <a:rPr lang="en-US" sz="2000" dirty="0"/>
              <a:t>Theme Litmus Test • Is the theme supported by evidence from the work itself? • Are all the author’s choices of plot, character, conflict, and tone controlled by this theme?  </a:t>
            </a:r>
            <a:r>
              <a:rPr lang="en-US" sz="2000" dirty="0">
                <a:hlinkClick r:id="rId2" action="ppaction://hlinkpres?slideindex=1&amp;slidetitle="/>
              </a:rPr>
              <a:t>Theme slides cont.</a:t>
            </a:r>
            <a:endParaRPr lang="en-US" sz="2000" dirty="0"/>
          </a:p>
        </p:txBody>
      </p:sp>
    </p:spTree>
    <p:extLst>
      <p:ext uri="{BB962C8B-B14F-4D97-AF65-F5344CB8AC3E}">
        <p14:creationId xmlns:p14="http://schemas.microsoft.com/office/powerpoint/2010/main" val="1134689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787B8-3C94-4D02-AB59-9855CC221945}"/>
              </a:ext>
            </a:extLst>
          </p:cNvPr>
          <p:cNvSpPr>
            <a:spLocks noGrp="1"/>
          </p:cNvSpPr>
          <p:nvPr>
            <p:ph type="title"/>
          </p:nvPr>
        </p:nvSpPr>
        <p:spPr/>
        <p:txBody>
          <a:bodyPr/>
          <a:lstStyle/>
          <a:p>
            <a:pPr algn="ctr"/>
            <a:r>
              <a:rPr lang="en-US" b="1" dirty="0"/>
              <a:t>Dialogue ISN notes</a:t>
            </a:r>
          </a:p>
        </p:txBody>
      </p:sp>
      <p:sp>
        <p:nvSpPr>
          <p:cNvPr id="3" name="Content Placeholder 2">
            <a:extLst>
              <a:ext uri="{FF2B5EF4-FFF2-40B4-BE49-F238E27FC236}">
                <a16:creationId xmlns:a16="http://schemas.microsoft.com/office/drawing/2014/main" id="{F4C6DC65-B395-4276-9A6D-F5CEDDEACBC0}"/>
              </a:ext>
            </a:extLst>
          </p:cNvPr>
          <p:cNvSpPr>
            <a:spLocks noGrp="1"/>
          </p:cNvSpPr>
          <p:nvPr>
            <p:ph idx="1"/>
          </p:nvPr>
        </p:nvSpPr>
        <p:spPr/>
        <p:txBody>
          <a:bodyPr>
            <a:normAutofit fontScale="92500" lnSpcReduction="10000"/>
          </a:bodyPr>
          <a:lstStyle/>
          <a:p>
            <a:r>
              <a:rPr lang="en-US" sz="3200" b="1" dirty="0"/>
              <a:t>Dialogue</a:t>
            </a:r>
          </a:p>
          <a:p>
            <a:pPr lvl="1"/>
            <a:r>
              <a:rPr lang="en-US" sz="2800" dirty="0"/>
              <a:t>Conversation between characters. Authors often use dialogue to reveal character motivations and traits. The dialogue between characters shows how they respond to one another and might hint at how they feel about one another. Dialogue advances the plot and can influence events or motivations. </a:t>
            </a:r>
          </a:p>
          <a:p>
            <a:pPr lvl="1"/>
            <a:r>
              <a:rPr lang="en-US" sz="2800" dirty="0"/>
              <a:t>Not all stories have dialogue. For ex. A fictional story that is organized lie a memoir, set of letters, or journal may not feature dialogue.  </a:t>
            </a:r>
          </a:p>
        </p:txBody>
      </p:sp>
    </p:spTree>
    <p:extLst>
      <p:ext uri="{BB962C8B-B14F-4D97-AF65-F5344CB8AC3E}">
        <p14:creationId xmlns:p14="http://schemas.microsoft.com/office/powerpoint/2010/main" val="34772730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08491-F8BF-4FC8-A4FD-B22131A5F223}"/>
              </a:ext>
            </a:extLst>
          </p:cNvPr>
          <p:cNvSpPr>
            <a:spLocks noGrp="1"/>
          </p:cNvSpPr>
          <p:nvPr>
            <p:ph type="title"/>
          </p:nvPr>
        </p:nvSpPr>
        <p:spPr/>
        <p:txBody>
          <a:bodyPr/>
          <a:lstStyle/>
          <a:p>
            <a:pPr algn="ctr"/>
            <a:r>
              <a:rPr lang="en-US" b="1" dirty="0"/>
              <a:t>Dialogue ISN notes cont.</a:t>
            </a:r>
          </a:p>
        </p:txBody>
      </p:sp>
      <p:sp>
        <p:nvSpPr>
          <p:cNvPr id="3" name="Content Placeholder 2">
            <a:extLst>
              <a:ext uri="{FF2B5EF4-FFF2-40B4-BE49-F238E27FC236}">
                <a16:creationId xmlns:a16="http://schemas.microsoft.com/office/drawing/2014/main" id="{C721F1D5-38AF-480F-BFDA-F3567786A1F3}"/>
              </a:ext>
            </a:extLst>
          </p:cNvPr>
          <p:cNvSpPr>
            <a:spLocks noGrp="1"/>
          </p:cNvSpPr>
          <p:nvPr>
            <p:ph idx="1"/>
          </p:nvPr>
        </p:nvSpPr>
        <p:spPr>
          <a:xfrm>
            <a:off x="653143" y="1828801"/>
            <a:ext cx="10825843" cy="4359728"/>
          </a:xfrm>
        </p:spPr>
        <p:txBody>
          <a:bodyPr>
            <a:normAutofit lnSpcReduction="10000"/>
          </a:bodyPr>
          <a:lstStyle/>
          <a:p>
            <a:r>
              <a:rPr lang="en-US" sz="2400" b="1" dirty="0"/>
              <a:t>Dialogue</a:t>
            </a:r>
            <a:r>
              <a:rPr lang="en-US" sz="2400" dirty="0"/>
              <a:t> is a conversation between two or more people. Dialogue is essential to fiction writing. Dialogue brings characters to life and adds interest. Dialogue must do more than just duplicate real speech. Writing dialogue consists of the most exciting, most interesting, most emotional, and most dramatic words. Brainstorm people that might have a conversation and write them down along with what they might talk about.</a:t>
            </a:r>
          </a:p>
          <a:p>
            <a:r>
              <a:rPr lang="en-US" sz="2400" dirty="0"/>
              <a:t>For ex.</a:t>
            </a:r>
          </a:p>
          <a:p>
            <a:pPr lvl="1"/>
            <a:r>
              <a:rPr lang="en-US" sz="2000" dirty="0"/>
              <a:t>Parent-teacher</a:t>
            </a:r>
          </a:p>
          <a:p>
            <a:pPr lvl="1"/>
            <a:r>
              <a:rPr lang="en-US" sz="2000" dirty="0"/>
              <a:t>Teacher- student</a:t>
            </a:r>
          </a:p>
          <a:p>
            <a:pPr lvl="1"/>
            <a:r>
              <a:rPr lang="en-US" sz="2000" dirty="0"/>
              <a:t>Friend- friend</a:t>
            </a:r>
          </a:p>
          <a:p>
            <a:pPr lvl="1"/>
            <a:r>
              <a:rPr lang="en-US" sz="2000" dirty="0"/>
              <a:t>Parent- child</a:t>
            </a:r>
          </a:p>
        </p:txBody>
      </p:sp>
    </p:spTree>
    <p:extLst>
      <p:ext uri="{BB962C8B-B14F-4D97-AF65-F5344CB8AC3E}">
        <p14:creationId xmlns:p14="http://schemas.microsoft.com/office/powerpoint/2010/main" val="14322320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D4CCC-C26C-4866-9EFA-C4F4238AC391}"/>
              </a:ext>
            </a:extLst>
          </p:cNvPr>
          <p:cNvSpPr>
            <a:spLocks noGrp="1"/>
          </p:cNvSpPr>
          <p:nvPr>
            <p:ph type="title"/>
          </p:nvPr>
        </p:nvSpPr>
        <p:spPr/>
        <p:txBody>
          <a:bodyPr/>
          <a:lstStyle/>
          <a:p>
            <a:r>
              <a:rPr lang="en-US" dirty="0"/>
              <a:t>JGB Story 1</a:t>
            </a:r>
          </a:p>
        </p:txBody>
      </p:sp>
      <p:sp>
        <p:nvSpPr>
          <p:cNvPr id="3" name="Content Placeholder 2">
            <a:extLst>
              <a:ext uri="{FF2B5EF4-FFF2-40B4-BE49-F238E27FC236}">
                <a16:creationId xmlns:a16="http://schemas.microsoft.com/office/drawing/2014/main" id="{1840A0D5-7BA3-44FC-BB90-9FA31B88F999}"/>
              </a:ext>
            </a:extLst>
          </p:cNvPr>
          <p:cNvSpPr>
            <a:spLocks noGrp="1"/>
          </p:cNvSpPr>
          <p:nvPr>
            <p:ph sz="half" idx="1"/>
          </p:nvPr>
        </p:nvSpPr>
        <p:spPr/>
        <p:txBody>
          <a:bodyPr>
            <a:normAutofit lnSpcReduction="10000"/>
          </a:bodyPr>
          <a:lstStyle/>
          <a:p>
            <a:r>
              <a:rPr lang="en-US" sz="3600" dirty="0"/>
              <a:t>JGB Story 1 Fiction</a:t>
            </a:r>
          </a:p>
          <a:p>
            <a:r>
              <a:rPr lang="en-US" sz="3600" dirty="0"/>
              <a:t> </a:t>
            </a:r>
            <a:r>
              <a:rPr lang="en-US" sz="3600" dirty="0">
                <a:hlinkClick r:id="rId2" action="ppaction://hlinkfile"/>
              </a:rPr>
              <a:t>choice board</a:t>
            </a:r>
            <a:endParaRPr lang="en-US" sz="3600" dirty="0"/>
          </a:p>
          <a:p>
            <a:pPr lvl="1"/>
            <a:r>
              <a:rPr lang="en-US" sz="3400" i="1" dirty="0"/>
              <a:t>Please respond to all fiction topics in your ISN’s completely with examples. </a:t>
            </a:r>
          </a:p>
          <a:p>
            <a:endParaRPr lang="en-US" dirty="0"/>
          </a:p>
        </p:txBody>
      </p:sp>
      <p:pic>
        <p:nvPicPr>
          <p:cNvPr id="8" name="Content Placeholder 7">
            <a:extLst>
              <a:ext uri="{FF2B5EF4-FFF2-40B4-BE49-F238E27FC236}">
                <a16:creationId xmlns:a16="http://schemas.microsoft.com/office/drawing/2014/main" id="{B47E1630-2AF9-4218-871D-BE74D70439C6}"/>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607316" y="480823"/>
            <a:ext cx="4321941" cy="5762589"/>
          </a:xfrm>
        </p:spPr>
      </p:pic>
    </p:spTree>
    <p:extLst>
      <p:ext uri="{BB962C8B-B14F-4D97-AF65-F5344CB8AC3E}">
        <p14:creationId xmlns:p14="http://schemas.microsoft.com/office/powerpoint/2010/main" val="33039320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0C9D8E-6D49-40FE-942E-BA61DDE45E4E}"/>
              </a:ext>
            </a:extLst>
          </p:cNvPr>
          <p:cNvSpPr>
            <a:spLocks noGrp="1"/>
          </p:cNvSpPr>
          <p:nvPr>
            <p:ph type="title"/>
          </p:nvPr>
        </p:nvSpPr>
        <p:spPr/>
        <p:txBody>
          <a:bodyPr/>
          <a:lstStyle/>
          <a:p>
            <a:pPr algn="ctr"/>
            <a:r>
              <a:rPr lang="en-US" b="1" dirty="0"/>
              <a:t>Point of View Agenda</a:t>
            </a:r>
            <a:endParaRPr lang="en-US" dirty="0"/>
          </a:p>
        </p:txBody>
      </p:sp>
      <p:sp>
        <p:nvSpPr>
          <p:cNvPr id="3" name="Content Placeholder 2">
            <a:extLst>
              <a:ext uri="{FF2B5EF4-FFF2-40B4-BE49-F238E27FC236}">
                <a16:creationId xmlns:a16="http://schemas.microsoft.com/office/drawing/2014/main" id="{011B05C9-16D0-43DA-B69D-0745948C9E9F}"/>
              </a:ext>
            </a:extLst>
          </p:cNvPr>
          <p:cNvSpPr>
            <a:spLocks noGrp="1"/>
          </p:cNvSpPr>
          <p:nvPr>
            <p:ph idx="1"/>
          </p:nvPr>
        </p:nvSpPr>
        <p:spPr/>
        <p:txBody>
          <a:bodyPr>
            <a:normAutofit/>
          </a:bodyPr>
          <a:lstStyle/>
          <a:p>
            <a:r>
              <a:rPr lang="en-US" sz="2800" dirty="0"/>
              <a:t>*3-5min. Grab supplies and fill out agenda  </a:t>
            </a:r>
            <a:r>
              <a:rPr lang="en-US" sz="2800" dirty="0" err="1">
                <a:hlinkClick r:id="rId2"/>
              </a:rPr>
              <a:t>Bellwork</a:t>
            </a:r>
            <a:endParaRPr lang="en-US" sz="2800" dirty="0"/>
          </a:p>
          <a:p>
            <a:r>
              <a:rPr lang="en-US" sz="2800" dirty="0"/>
              <a:t>*15 min.TW review Pt of View lesson 1 pg. 4 </a:t>
            </a:r>
          </a:p>
          <a:p>
            <a:r>
              <a:rPr lang="en-US" sz="2800" dirty="0"/>
              <a:t>SW take notes in ISN.</a:t>
            </a:r>
          </a:p>
          <a:p>
            <a:r>
              <a:rPr lang="en-US" sz="2800" dirty="0"/>
              <a:t>*35 min. JGB Story 1 Fiction </a:t>
            </a:r>
            <a:r>
              <a:rPr lang="en-US" sz="2800" dirty="0">
                <a:hlinkClick r:id="rId3" action="ppaction://hlinkfile"/>
              </a:rPr>
              <a:t>choice board</a:t>
            </a:r>
            <a:endParaRPr lang="en-US" sz="2800" dirty="0"/>
          </a:p>
          <a:p>
            <a:r>
              <a:rPr lang="en-US" sz="2800" dirty="0"/>
              <a:t>HW:  PC pg. 6-17 Due end of unit</a:t>
            </a:r>
          </a:p>
          <a:p>
            <a:endParaRPr lang="en-US" dirty="0"/>
          </a:p>
        </p:txBody>
      </p:sp>
    </p:spTree>
    <p:extLst>
      <p:ext uri="{BB962C8B-B14F-4D97-AF65-F5344CB8AC3E}">
        <p14:creationId xmlns:p14="http://schemas.microsoft.com/office/powerpoint/2010/main" val="35191895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AB6C9-9FBA-496B-8889-7BB08A992850}"/>
              </a:ext>
            </a:extLst>
          </p:cNvPr>
          <p:cNvSpPr>
            <a:spLocks noGrp="1"/>
          </p:cNvSpPr>
          <p:nvPr>
            <p:ph type="title"/>
          </p:nvPr>
        </p:nvSpPr>
        <p:spPr/>
        <p:txBody>
          <a:bodyPr/>
          <a:lstStyle/>
          <a:p>
            <a:pPr algn="ctr"/>
            <a:r>
              <a:rPr lang="en-US" b="1" dirty="0">
                <a:hlinkClick r:id="rId2"/>
              </a:rPr>
              <a:t>Point of View </a:t>
            </a:r>
            <a:r>
              <a:rPr lang="en-US" b="1" dirty="0"/>
              <a:t>ISN Notes</a:t>
            </a:r>
          </a:p>
        </p:txBody>
      </p:sp>
      <p:sp>
        <p:nvSpPr>
          <p:cNvPr id="3" name="Content Placeholder 2">
            <a:extLst>
              <a:ext uri="{FF2B5EF4-FFF2-40B4-BE49-F238E27FC236}">
                <a16:creationId xmlns:a16="http://schemas.microsoft.com/office/drawing/2014/main" id="{51F3CAAF-CCFA-44FB-B7E5-1F74A9A5AFC6}"/>
              </a:ext>
            </a:extLst>
          </p:cNvPr>
          <p:cNvSpPr>
            <a:spLocks noGrp="1"/>
          </p:cNvSpPr>
          <p:nvPr>
            <p:ph idx="1"/>
          </p:nvPr>
        </p:nvSpPr>
        <p:spPr/>
        <p:txBody>
          <a:bodyPr/>
          <a:lstStyle/>
          <a:p>
            <a:r>
              <a:rPr lang="en-US" sz="3200" dirty="0">
                <a:hlinkClick r:id="rId3" action="ppaction://hlinkpres?slideindex=1&amp;slidetitle="/>
              </a:rPr>
              <a:t>Point of view slides</a:t>
            </a:r>
            <a:r>
              <a:rPr lang="en-US" sz="3200" dirty="0"/>
              <a:t> 1 </a:t>
            </a:r>
            <a:endParaRPr lang="en-US" sz="3200" dirty="0">
              <a:hlinkClick r:id="rId4" action="ppaction://hlinkpres?slideindex=1&amp;slidetitle="/>
            </a:endParaRPr>
          </a:p>
          <a:p>
            <a:r>
              <a:rPr lang="en-US" sz="3200" dirty="0">
                <a:hlinkClick r:id="rId4" action="ppaction://hlinkpres?slideindex=1&amp;slidetitle="/>
              </a:rPr>
              <a:t>Point of view slides</a:t>
            </a:r>
            <a:r>
              <a:rPr lang="en-US" sz="3200" dirty="0"/>
              <a:t> 2</a:t>
            </a:r>
          </a:p>
          <a:p>
            <a:r>
              <a:rPr lang="en-US" sz="3200" dirty="0">
                <a:hlinkClick r:id="rId5" action="ppaction://hlinkpres?slideindex=1&amp;slidetitle="/>
              </a:rPr>
              <a:t>Point of view slides </a:t>
            </a:r>
            <a:r>
              <a:rPr lang="en-US" sz="3200" dirty="0"/>
              <a:t>3</a:t>
            </a:r>
          </a:p>
          <a:p>
            <a:r>
              <a:rPr lang="en-US" sz="3200" dirty="0">
                <a:hlinkClick r:id="rId6" action="ppaction://hlinkpres?slideindex=1&amp;slidetitle="/>
              </a:rPr>
              <a:t>Point of view practice</a:t>
            </a:r>
          </a:p>
          <a:p>
            <a:r>
              <a:rPr lang="en-US" sz="3200" dirty="0">
                <a:hlinkClick r:id="rId6" action="ppaction://hlinkpres?slideindex=1&amp;slidetitle="/>
              </a:rPr>
              <a:t>Website- </a:t>
            </a:r>
          </a:p>
          <a:p>
            <a:pPr lvl="1"/>
            <a:r>
              <a:rPr lang="en-US" sz="2800" dirty="0">
                <a:hlinkClick r:id="rId6" action="ppaction://hlinkpres?slideindex=1&amp;slidetitle="/>
              </a:rPr>
              <a:t>http://www.ereadingworksheets.com/point-of-view/point-of-view-activities/ </a:t>
            </a:r>
            <a:endParaRPr lang="en-US" sz="2800" dirty="0"/>
          </a:p>
          <a:p>
            <a:endParaRPr lang="en-US" dirty="0"/>
          </a:p>
        </p:txBody>
      </p:sp>
    </p:spTree>
    <p:extLst>
      <p:ext uri="{BB962C8B-B14F-4D97-AF65-F5344CB8AC3E}">
        <p14:creationId xmlns:p14="http://schemas.microsoft.com/office/powerpoint/2010/main" val="23006305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6BF80-0223-4C2E-B6A5-7E59F19F9B8A}"/>
              </a:ext>
            </a:extLst>
          </p:cNvPr>
          <p:cNvSpPr>
            <a:spLocks noGrp="1"/>
          </p:cNvSpPr>
          <p:nvPr>
            <p:ph type="title"/>
          </p:nvPr>
        </p:nvSpPr>
        <p:spPr/>
        <p:txBody>
          <a:bodyPr>
            <a:normAutofit fontScale="90000"/>
          </a:bodyPr>
          <a:lstStyle/>
          <a:p>
            <a:pPr algn="ctr"/>
            <a:r>
              <a:rPr lang="en-US" b="1" dirty="0"/>
              <a:t>Review Day</a:t>
            </a:r>
            <a:br>
              <a:rPr lang="en-US" dirty="0"/>
            </a:br>
            <a:endParaRPr lang="en-US" dirty="0"/>
          </a:p>
        </p:txBody>
      </p:sp>
      <p:sp>
        <p:nvSpPr>
          <p:cNvPr id="3" name="Content Placeholder 2">
            <a:extLst>
              <a:ext uri="{FF2B5EF4-FFF2-40B4-BE49-F238E27FC236}">
                <a16:creationId xmlns:a16="http://schemas.microsoft.com/office/drawing/2014/main" id="{EC4372CE-CA54-4E9B-918F-A7947230A3C2}"/>
              </a:ext>
            </a:extLst>
          </p:cNvPr>
          <p:cNvSpPr>
            <a:spLocks noGrp="1"/>
          </p:cNvSpPr>
          <p:nvPr>
            <p:ph idx="1"/>
          </p:nvPr>
        </p:nvSpPr>
        <p:spPr/>
        <p:txBody>
          <a:bodyPr>
            <a:normAutofit fontScale="92500"/>
          </a:bodyPr>
          <a:lstStyle/>
          <a:p>
            <a:r>
              <a:rPr lang="en-US" sz="3200" dirty="0"/>
              <a:t>*15 min. WC review and complete theme </a:t>
            </a:r>
            <a:r>
              <a:rPr lang="en-US" sz="3200" dirty="0">
                <a:hlinkClick r:id="rId2"/>
              </a:rPr>
              <a:t>warm up</a:t>
            </a:r>
            <a:r>
              <a:rPr lang="en-US" sz="3200" dirty="0"/>
              <a:t>  </a:t>
            </a:r>
            <a:r>
              <a:rPr lang="en-US" sz="2400" i="1" dirty="0">
                <a:hlinkClick r:id="rId3"/>
              </a:rPr>
              <a:t>(answers)</a:t>
            </a:r>
            <a:r>
              <a:rPr lang="en-US" sz="2400" i="1" dirty="0"/>
              <a:t> </a:t>
            </a:r>
            <a:r>
              <a:rPr lang="en-US" sz="3200" dirty="0"/>
              <a:t>Point of view </a:t>
            </a:r>
            <a:r>
              <a:rPr lang="en-US" sz="3200" dirty="0">
                <a:hlinkClick r:id="rId4" action="ppaction://hlinkfile"/>
              </a:rPr>
              <a:t>warm up</a:t>
            </a:r>
            <a:r>
              <a:rPr lang="en-US" sz="3200" dirty="0"/>
              <a:t> </a:t>
            </a:r>
            <a:r>
              <a:rPr lang="en-US" sz="3200" dirty="0">
                <a:hlinkClick r:id="rId5"/>
              </a:rPr>
              <a:t>(</a:t>
            </a:r>
            <a:r>
              <a:rPr lang="en-US" sz="2400" i="1" dirty="0">
                <a:hlinkClick r:id="rId5"/>
              </a:rPr>
              <a:t>answers)</a:t>
            </a:r>
            <a:r>
              <a:rPr lang="en-US" sz="2400" i="1" dirty="0"/>
              <a:t> </a:t>
            </a:r>
            <a:r>
              <a:rPr lang="en-US" sz="3200" dirty="0">
                <a:hlinkClick r:id="rId6"/>
              </a:rPr>
              <a:t>Plot warm ups</a:t>
            </a:r>
            <a:endParaRPr lang="en-US" sz="3200" dirty="0"/>
          </a:p>
          <a:p>
            <a:pPr marL="0" indent="0">
              <a:buNone/>
            </a:pPr>
            <a:endParaRPr lang="en-US" sz="2400" dirty="0"/>
          </a:p>
          <a:p>
            <a:r>
              <a:rPr lang="en-US" sz="3200" dirty="0"/>
              <a:t>*SW cont.. JGB Story 1 Fiction </a:t>
            </a:r>
            <a:r>
              <a:rPr lang="en-US" sz="3200" dirty="0">
                <a:hlinkClick r:id="rId7" action="ppaction://hlinkfile"/>
              </a:rPr>
              <a:t>choice board</a:t>
            </a:r>
            <a:r>
              <a:rPr lang="en-US" sz="3200" dirty="0"/>
              <a:t> </a:t>
            </a:r>
          </a:p>
          <a:p>
            <a:endParaRPr lang="en-US" sz="3200" dirty="0"/>
          </a:p>
          <a:p>
            <a:pPr marL="0" indent="0">
              <a:buNone/>
            </a:pPr>
            <a:endParaRPr lang="en-US" sz="3200" dirty="0"/>
          </a:p>
          <a:p>
            <a:r>
              <a:rPr lang="en-US" sz="3200" dirty="0"/>
              <a:t>HW:  PC pg. 6-17 Due end of unit</a:t>
            </a:r>
          </a:p>
          <a:p>
            <a:endParaRPr lang="en-US" dirty="0"/>
          </a:p>
        </p:txBody>
      </p:sp>
    </p:spTree>
    <p:extLst>
      <p:ext uri="{BB962C8B-B14F-4D97-AF65-F5344CB8AC3E}">
        <p14:creationId xmlns:p14="http://schemas.microsoft.com/office/powerpoint/2010/main" val="32084506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AB0A2-9833-4D8A-AFFF-16F3217788C1}"/>
              </a:ext>
            </a:extLst>
          </p:cNvPr>
          <p:cNvSpPr>
            <a:spLocks noGrp="1"/>
          </p:cNvSpPr>
          <p:nvPr>
            <p:ph type="title"/>
          </p:nvPr>
        </p:nvSpPr>
        <p:spPr/>
        <p:txBody>
          <a:bodyPr>
            <a:normAutofit fontScale="90000"/>
          </a:bodyPr>
          <a:lstStyle/>
          <a:p>
            <a:pPr algn="ctr"/>
            <a:r>
              <a:rPr lang="en-US" b="1" dirty="0"/>
              <a:t>Work on ISN and Classwork</a:t>
            </a:r>
            <a:br>
              <a:rPr lang="en-US" dirty="0"/>
            </a:br>
            <a:endParaRPr lang="en-US" dirty="0"/>
          </a:p>
        </p:txBody>
      </p:sp>
      <p:sp>
        <p:nvSpPr>
          <p:cNvPr id="3" name="Content Placeholder 2">
            <a:extLst>
              <a:ext uri="{FF2B5EF4-FFF2-40B4-BE49-F238E27FC236}">
                <a16:creationId xmlns:a16="http://schemas.microsoft.com/office/drawing/2014/main" id="{47A57441-4C6E-4DCB-97ED-C2DCC06B9EB3}"/>
              </a:ext>
            </a:extLst>
          </p:cNvPr>
          <p:cNvSpPr>
            <a:spLocks noGrp="1"/>
          </p:cNvSpPr>
          <p:nvPr>
            <p:ph idx="1"/>
          </p:nvPr>
        </p:nvSpPr>
        <p:spPr/>
        <p:txBody>
          <a:bodyPr>
            <a:normAutofit/>
          </a:bodyPr>
          <a:lstStyle/>
          <a:p>
            <a:r>
              <a:rPr lang="en-US" sz="2800" dirty="0"/>
              <a:t>*3-5min. Grab supplies and fill out agenda </a:t>
            </a:r>
          </a:p>
          <a:p>
            <a:r>
              <a:rPr lang="en-US" sz="2800" dirty="0"/>
              <a:t>*15 min. WC (Whole Class) Fiction review </a:t>
            </a:r>
          </a:p>
          <a:p>
            <a:r>
              <a:rPr lang="en-US" sz="2800" dirty="0"/>
              <a:t>*SW cont. JGB Story 2 Fiction </a:t>
            </a:r>
            <a:r>
              <a:rPr lang="en-US" sz="2800" dirty="0">
                <a:hlinkClick r:id="rId2" action="ppaction://hlinkfile"/>
              </a:rPr>
              <a:t>choice board</a:t>
            </a:r>
            <a:endParaRPr lang="en-US" sz="2800" dirty="0"/>
          </a:p>
          <a:p>
            <a:r>
              <a:rPr lang="en-US" sz="2800" dirty="0"/>
              <a:t>HW:  PC pg. 6-17 Due end of unit</a:t>
            </a:r>
          </a:p>
          <a:p>
            <a:endParaRPr lang="en-US" dirty="0"/>
          </a:p>
        </p:txBody>
      </p:sp>
    </p:spTree>
    <p:extLst>
      <p:ext uri="{BB962C8B-B14F-4D97-AF65-F5344CB8AC3E}">
        <p14:creationId xmlns:p14="http://schemas.microsoft.com/office/powerpoint/2010/main" val="18573780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3DB3B-5D16-4936-9DDD-1133C93EA11C}"/>
              </a:ext>
            </a:extLst>
          </p:cNvPr>
          <p:cNvSpPr>
            <a:spLocks noGrp="1"/>
          </p:cNvSpPr>
          <p:nvPr>
            <p:ph type="title"/>
          </p:nvPr>
        </p:nvSpPr>
        <p:spPr/>
        <p:txBody>
          <a:bodyPr/>
          <a:lstStyle/>
          <a:p>
            <a:pPr algn="ctr"/>
            <a:r>
              <a:rPr lang="en-US" b="1" dirty="0"/>
              <a:t>Context clues lesson agenda</a:t>
            </a:r>
            <a:endParaRPr lang="en-US" dirty="0"/>
          </a:p>
        </p:txBody>
      </p:sp>
      <p:sp>
        <p:nvSpPr>
          <p:cNvPr id="3" name="Content Placeholder 2">
            <a:extLst>
              <a:ext uri="{FF2B5EF4-FFF2-40B4-BE49-F238E27FC236}">
                <a16:creationId xmlns:a16="http://schemas.microsoft.com/office/drawing/2014/main" id="{0C0E5FAE-CAA7-4E91-AE97-049985CC6BBB}"/>
              </a:ext>
            </a:extLst>
          </p:cNvPr>
          <p:cNvSpPr>
            <a:spLocks noGrp="1"/>
          </p:cNvSpPr>
          <p:nvPr>
            <p:ph idx="1"/>
          </p:nvPr>
        </p:nvSpPr>
        <p:spPr/>
        <p:txBody>
          <a:bodyPr>
            <a:normAutofit/>
          </a:bodyPr>
          <a:lstStyle/>
          <a:p>
            <a:r>
              <a:rPr lang="en-US" sz="2800" dirty="0"/>
              <a:t>*3-5min. Grab supplies and fill out agenda </a:t>
            </a:r>
            <a:r>
              <a:rPr lang="en-US" sz="2800" dirty="0" err="1">
                <a:hlinkClick r:id="rId2"/>
              </a:rPr>
              <a:t>Bellwork</a:t>
            </a:r>
            <a:endParaRPr lang="en-US" sz="2800" dirty="0"/>
          </a:p>
          <a:p>
            <a:r>
              <a:rPr lang="en-US" sz="2800" dirty="0"/>
              <a:t>*15 min.TW review Context Clues lesson 1 pg. 5 </a:t>
            </a:r>
          </a:p>
          <a:p>
            <a:r>
              <a:rPr lang="en-US" sz="2800" dirty="0"/>
              <a:t>SW take notes in ISN.</a:t>
            </a:r>
          </a:p>
          <a:p>
            <a:r>
              <a:rPr lang="en-US" sz="2800" dirty="0"/>
              <a:t>*35 min. JGB Story 2 Fiction </a:t>
            </a:r>
            <a:r>
              <a:rPr lang="en-US" sz="2800" dirty="0">
                <a:hlinkClick r:id="rId3" action="ppaction://hlinkfile"/>
              </a:rPr>
              <a:t>choice board</a:t>
            </a:r>
            <a:endParaRPr lang="en-US" sz="2800" dirty="0"/>
          </a:p>
          <a:p>
            <a:r>
              <a:rPr lang="en-US" sz="2800" dirty="0"/>
              <a:t> </a:t>
            </a:r>
          </a:p>
          <a:p>
            <a:r>
              <a:rPr lang="en-US" sz="2800" dirty="0"/>
              <a:t>HW:  PC pg. 6-17 Due end of unit</a:t>
            </a:r>
          </a:p>
        </p:txBody>
      </p:sp>
    </p:spTree>
    <p:extLst>
      <p:ext uri="{BB962C8B-B14F-4D97-AF65-F5344CB8AC3E}">
        <p14:creationId xmlns:p14="http://schemas.microsoft.com/office/powerpoint/2010/main" val="37542855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E489D6-2C9A-43B4-B4D9-A9D39792D0D3}"/>
              </a:ext>
            </a:extLst>
          </p:cNvPr>
          <p:cNvSpPr>
            <a:spLocks noGrp="1"/>
          </p:cNvSpPr>
          <p:nvPr>
            <p:ph type="title"/>
          </p:nvPr>
        </p:nvSpPr>
        <p:spPr/>
        <p:txBody>
          <a:bodyPr/>
          <a:lstStyle/>
          <a:p>
            <a:pPr algn="ctr"/>
            <a:r>
              <a:rPr lang="en-US" b="1" dirty="0"/>
              <a:t>Types of </a:t>
            </a:r>
            <a:r>
              <a:rPr lang="en-US" b="1" dirty="0">
                <a:hlinkClick r:id="rId2"/>
              </a:rPr>
              <a:t>Fiction</a:t>
            </a:r>
            <a:r>
              <a:rPr lang="en-US" b="1" dirty="0"/>
              <a:t> ISN notes</a:t>
            </a:r>
          </a:p>
        </p:txBody>
      </p:sp>
      <p:sp>
        <p:nvSpPr>
          <p:cNvPr id="3" name="Content Placeholder 2">
            <a:extLst>
              <a:ext uri="{FF2B5EF4-FFF2-40B4-BE49-F238E27FC236}">
                <a16:creationId xmlns:a16="http://schemas.microsoft.com/office/drawing/2014/main" id="{F16B42B9-BD62-4E6A-AFA9-A8338D91716A}"/>
              </a:ext>
            </a:extLst>
          </p:cNvPr>
          <p:cNvSpPr>
            <a:spLocks noGrp="1"/>
          </p:cNvSpPr>
          <p:nvPr>
            <p:ph idx="1"/>
          </p:nvPr>
        </p:nvSpPr>
        <p:spPr>
          <a:xfrm>
            <a:off x="1066800" y="1861457"/>
            <a:ext cx="10058400" cy="4555671"/>
          </a:xfrm>
        </p:spPr>
        <p:txBody>
          <a:bodyPr>
            <a:normAutofit fontScale="70000" lnSpcReduction="20000"/>
          </a:bodyPr>
          <a:lstStyle/>
          <a:p>
            <a:r>
              <a:rPr lang="en-US" altLang="en-US" sz="3100" dirty="0">
                <a:solidFill>
                  <a:schemeClr val="accent4">
                    <a:lumMod val="50000"/>
                  </a:schemeClr>
                </a:solidFill>
              </a:rPr>
              <a:t>Contemporary Fiction: </a:t>
            </a:r>
            <a:r>
              <a:rPr lang="en-US" altLang="en-US" sz="3100" dirty="0"/>
              <a:t>Takes place in the present day</a:t>
            </a:r>
          </a:p>
          <a:p>
            <a:r>
              <a:rPr lang="en-US" altLang="en-US" sz="3100" dirty="0">
                <a:solidFill>
                  <a:srgbClr val="FF3300"/>
                </a:solidFill>
              </a:rPr>
              <a:t>Historical Fiction</a:t>
            </a:r>
            <a:r>
              <a:rPr lang="en-US" altLang="en-US" sz="3100" dirty="0"/>
              <a:t>: set in the past and based on real people and/or events</a:t>
            </a:r>
          </a:p>
          <a:p>
            <a:r>
              <a:rPr lang="en-US" altLang="en-US" sz="3100" dirty="0">
                <a:solidFill>
                  <a:srgbClr val="3333CC"/>
                </a:solidFill>
              </a:rPr>
              <a:t>Science Fiction</a:t>
            </a:r>
            <a:r>
              <a:rPr lang="en-US" altLang="en-US" sz="3100" dirty="0"/>
              <a:t>: has aliens, robots, futuristic technology and/or space ships</a:t>
            </a:r>
          </a:p>
          <a:p>
            <a:r>
              <a:rPr lang="en-US" altLang="en-US" sz="3100" dirty="0">
                <a:solidFill>
                  <a:srgbClr val="669900"/>
                </a:solidFill>
              </a:rPr>
              <a:t>Realistic Fiction</a:t>
            </a:r>
            <a:r>
              <a:rPr lang="en-US" altLang="en-US" sz="3100" dirty="0"/>
              <a:t>: has no elements of fantasy; could be true but isn’t </a:t>
            </a:r>
          </a:p>
          <a:p>
            <a:r>
              <a:rPr lang="en-US" altLang="en-US" sz="3100" dirty="0">
                <a:solidFill>
                  <a:srgbClr val="FF0066"/>
                </a:solidFill>
              </a:rPr>
              <a:t>Fantasy: </a:t>
            </a:r>
            <a:r>
              <a:rPr lang="en-US" altLang="en-US" sz="3100" dirty="0"/>
              <a:t>has monsters, magic, or characters with superpowers</a:t>
            </a:r>
          </a:p>
          <a:p>
            <a:r>
              <a:rPr lang="en-US" altLang="en-US" sz="3100" dirty="0">
                <a:solidFill>
                  <a:srgbClr val="7030A0"/>
                </a:solidFill>
              </a:rPr>
              <a:t>Fable: </a:t>
            </a:r>
            <a:r>
              <a:rPr lang="en-US" altLang="en-US" sz="3100" dirty="0"/>
              <a:t>A story that has a moral or lesson</a:t>
            </a:r>
          </a:p>
          <a:p>
            <a:r>
              <a:rPr lang="en-US" altLang="en-US" sz="3100" dirty="0">
                <a:solidFill>
                  <a:schemeClr val="accent3">
                    <a:lumMod val="75000"/>
                  </a:schemeClr>
                </a:solidFill>
              </a:rPr>
              <a:t>Myth: </a:t>
            </a:r>
            <a:r>
              <a:rPr lang="en-US" altLang="en-US" sz="3100" dirty="0"/>
              <a:t>A traditional story from a certain place; may give reasons for how something in nature came to be</a:t>
            </a:r>
          </a:p>
          <a:p>
            <a:endParaRPr lang="en-US" dirty="0"/>
          </a:p>
          <a:p>
            <a:r>
              <a:rPr lang="en-US" sz="2900" i="1" dirty="0"/>
              <a:t>* ISN- Right side- take detailed notes. Left side- Provide examples, pictures etc. that help remind you of this lesson.</a:t>
            </a:r>
          </a:p>
        </p:txBody>
      </p:sp>
    </p:spTree>
    <p:extLst>
      <p:ext uri="{BB962C8B-B14F-4D97-AF65-F5344CB8AC3E}">
        <p14:creationId xmlns:p14="http://schemas.microsoft.com/office/powerpoint/2010/main" val="31303828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E45518-FC59-4671-A694-4056872DAC51}"/>
              </a:ext>
            </a:extLst>
          </p:cNvPr>
          <p:cNvSpPr>
            <a:spLocks noGrp="1"/>
          </p:cNvSpPr>
          <p:nvPr>
            <p:ph type="title"/>
          </p:nvPr>
        </p:nvSpPr>
        <p:spPr/>
        <p:txBody>
          <a:bodyPr/>
          <a:lstStyle/>
          <a:p>
            <a:pPr algn="ctr"/>
            <a:r>
              <a:rPr lang="en-US" b="1" dirty="0">
                <a:hlinkClick r:id="rId2"/>
              </a:rPr>
              <a:t>Context Clues </a:t>
            </a:r>
            <a:r>
              <a:rPr lang="en-US" b="1" dirty="0"/>
              <a:t>ISN notes</a:t>
            </a:r>
          </a:p>
        </p:txBody>
      </p:sp>
      <p:sp>
        <p:nvSpPr>
          <p:cNvPr id="3" name="Content Placeholder 2">
            <a:extLst>
              <a:ext uri="{FF2B5EF4-FFF2-40B4-BE49-F238E27FC236}">
                <a16:creationId xmlns:a16="http://schemas.microsoft.com/office/drawing/2014/main" id="{C74C7399-9AE3-4582-9638-7E4EDC9B3936}"/>
              </a:ext>
            </a:extLst>
          </p:cNvPr>
          <p:cNvSpPr>
            <a:spLocks noGrp="1"/>
          </p:cNvSpPr>
          <p:nvPr>
            <p:ph idx="1"/>
          </p:nvPr>
        </p:nvSpPr>
        <p:spPr>
          <a:xfrm>
            <a:off x="1066799" y="1796143"/>
            <a:ext cx="10058401" cy="4637313"/>
          </a:xfrm>
        </p:spPr>
        <p:txBody>
          <a:bodyPr>
            <a:normAutofit fontScale="92500" lnSpcReduction="20000"/>
          </a:bodyPr>
          <a:lstStyle/>
          <a:p>
            <a:r>
              <a:rPr lang="en-US" sz="2400" dirty="0">
                <a:hlinkClick r:id="rId3"/>
              </a:rPr>
              <a:t>Context Clues </a:t>
            </a:r>
            <a:endParaRPr lang="en-US" sz="2400" dirty="0"/>
          </a:p>
          <a:p>
            <a:r>
              <a:rPr lang="en-US" sz="2400" dirty="0"/>
              <a:t>Context clues are hints in the sentence that help good readers figure out the meanings of unfamiliar words. When we look at the “context” of a word, we look at how it is being used. Based on how these words are used, and on our knowledge of the other words in the sentence, we make an educated prediction as to what the challenging vocabulary word may mean.</a:t>
            </a:r>
          </a:p>
          <a:p>
            <a:r>
              <a:rPr lang="en-US" sz="2400" dirty="0"/>
              <a:t>Context Clues include; synonyms, antonyms, restatements, examples and definitions. </a:t>
            </a:r>
          </a:p>
          <a:p>
            <a:r>
              <a:rPr lang="en-US" sz="2400" dirty="0"/>
              <a:t>Ex. The house was miles away from the nearest town. It was set in the woods on a carless road that was hard to find. Why did Mr. Barnett move so far away from other people. Why would anyone want to live in such a </a:t>
            </a:r>
            <a:r>
              <a:rPr lang="en-US" sz="2400" b="1" dirty="0"/>
              <a:t>remote</a:t>
            </a:r>
            <a:r>
              <a:rPr lang="en-US" sz="2400" dirty="0"/>
              <a:t> place?</a:t>
            </a:r>
          </a:p>
          <a:p>
            <a:pPr lvl="1"/>
            <a:r>
              <a:rPr lang="en-US" sz="2000" dirty="0"/>
              <a:t>What words offer clues to the meaning of the word, remote?</a:t>
            </a:r>
          </a:p>
        </p:txBody>
      </p:sp>
    </p:spTree>
    <p:extLst>
      <p:ext uri="{BB962C8B-B14F-4D97-AF65-F5344CB8AC3E}">
        <p14:creationId xmlns:p14="http://schemas.microsoft.com/office/powerpoint/2010/main" val="27505024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F158F2-C3A2-499E-A251-A0ECF257E693}"/>
              </a:ext>
            </a:extLst>
          </p:cNvPr>
          <p:cNvSpPr>
            <a:spLocks noGrp="1"/>
          </p:cNvSpPr>
          <p:nvPr>
            <p:ph type="title"/>
          </p:nvPr>
        </p:nvSpPr>
        <p:spPr/>
        <p:txBody>
          <a:bodyPr>
            <a:normAutofit fontScale="90000"/>
          </a:bodyPr>
          <a:lstStyle/>
          <a:p>
            <a:pPr algn="ctr"/>
            <a:br>
              <a:rPr lang="en-US" b="1" dirty="0"/>
            </a:br>
            <a:r>
              <a:rPr lang="en-US" b="1" dirty="0"/>
              <a:t>Fiction Unit:  </a:t>
            </a:r>
            <a:br>
              <a:rPr lang="en-US" dirty="0"/>
            </a:br>
            <a:r>
              <a:rPr lang="en-US" b="1" dirty="0"/>
              <a:t>Review </a:t>
            </a:r>
            <a:br>
              <a:rPr lang="en-US" dirty="0"/>
            </a:br>
            <a:endParaRPr lang="en-US" dirty="0"/>
          </a:p>
        </p:txBody>
      </p:sp>
      <p:sp>
        <p:nvSpPr>
          <p:cNvPr id="3" name="Content Placeholder 2">
            <a:extLst>
              <a:ext uri="{FF2B5EF4-FFF2-40B4-BE49-F238E27FC236}">
                <a16:creationId xmlns:a16="http://schemas.microsoft.com/office/drawing/2014/main" id="{A5EC2E62-5B6F-4849-A102-6E6B79BE6CFD}"/>
              </a:ext>
            </a:extLst>
          </p:cNvPr>
          <p:cNvSpPr>
            <a:spLocks noGrp="1"/>
          </p:cNvSpPr>
          <p:nvPr>
            <p:ph idx="1"/>
          </p:nvPr>
        </p:nvSpPr>
        <p:spPr/>
        <p:txBody>
          <a:bodyPr/>
          <a:lstStyle/>
          <a:p>
            <a:r>
              <a:rPr lang="en-US" sz="3200" b="1" i="1" dirty="0"/>
              <a:t>Galileo Testing</a:t>
            </a:r>
            <a:endParaRPr lang="en-US" sz="3200" dirty="0"/>
          </a:p>
          <a:p>
            <a:r>
              <a:rPr lang="en-US" sz="3200" dirty="0"/>
              <a:t>*15 min. Fiction Review: </a:t>
            </a:r>
            <a:r>
              <a:rPr lang="en-US" sz="3200" dirty="0">
                <a:hlinkClick r:id="rId2"/>
              </a:rPr>
              <a:t>Context clues review</a:t>
            </a:r>
            <a:endParaRPr lang="en-US" sz="3200" dirty="0"/>
          </a:p>
          <a:p>
            <a:r>
              <a:rPr lang="en-US" sz="3200" dirty="0"/>
              <a:t> Turn in and review </a:t>
            </a:r>
            <a:r>
              <a:rPr lang="en-US" sz="3200" dirty="0">
                <a:hlinkClick r:id="rId3" action="ppaction://hlinkfile"/>
              </a:rPr>
              <a:t>choice board</a:t>
            </a:r>
            <a:endParaRPr lang="en-US" sz="3200" dirty="0"/>
          </a:p>
          <a:p>
            <a:r>
              <a:rPr lang="en-US" sz="3200" dirty="0"/>
              <a:t>*40 min. WC- grade and review HW PC Pgs. 6-17</a:t>
            </a:r>
            <a:endParaRPr lang="en-US" dirty="0"/>
          </a:p>
        </p:txBody>
      </p:sp>
    </p:spTree>
    <p:extLst>
      <p:ext uri="{BB962C8B-B14F-4D97-AF65-F5344CB8AC3E}">
        <p14:creationId xmlns:p14="http://schemas.microsoft.com/office/powerpoint/2010/main" val="12727850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059BB-CE52-4533-BED8-4E548D94A13E}"/>
              </a:ext>
            </a:extLst>
          </p:cNvPr>
          <p:cNvSpPr>
            <a:spLocks noGrp="1"/>
          </p:cNvSpPr>
          <p:nvPr>
            <p:ph type="title"/>
          </p:nvPr>
        </p:nvSpPr>
        <p:spPr/>
        <p:txBody>
          <a:bodyPr/>
          <a:lstStyle/>
          <a:p>
            <a:pPr algn="ctr"/>
            <a:r>
              <a:rPr lang="en-US" dirty="0"/>
              <a:t>Review Cont. </a:t>
            </a:r>
          </a:p>
        </p:txBody>
      </p:sp>
      <p:sp>
        <p:nvSpPr>
          <p:cNvPr id="3" name="Content Placeholder 2">
            <a:extLst>
              <a:ext uri="{FF2B5EF4-FFF2-40B4-BE49-F238E27FC236}">
                <a16:creationId xmlns:a16="http://schemas.microsoft.com/office/drawing/2014/main" id="{945902F3-DA7B-41E8-AD41-D44A0A30B69C}"/>
              </a:ext>
            </a:extLst>
          </p:cNvPr>
          <p:cNvSpPr>
            <a:spLocks noGrp="1"/>
          </p:cNvSpPr>
          <p:nvPr>
            <p:ph idx="1"/>
          </p:nvPr>
        </p:nvSpPr>
        <p:spPr/>
        <p:txBody>
          <a:bodyPr/>
          <a:lstStyle/>
          <a:p>
            <a:r>
              <a:rPr lang="en-US" sz="3200" b="1" i="1" dirty="0"/>
              <a:t>Galileo Testing</a:t>
            </a:r>
            <a:endParaRPr lang="en-US" sz="3200" dirty="0"/>
          </a:p>
          <a:p>
            <a:r>
              <a:rPr lang="en-US" sz="3200" b="1" dirty="0"/>
              <a:t>Early Release</a:t>
            </a:r>
            <a:endParaRPr lang="en-US" sz="3200" dirty="0"/>
          </a:p>
          <a:p>
            <a:r>
              <a:rPr lang="en-US" sz="3200" dirty="0"/>
              <a:t>*35 min. WC- Continue to grade and review HW PC Pgs. 6-17</a:t>
            </a:r>
            <a:endParaRPr lang="en-US" dirty="0"/>
          </a:p>
        </p:txBody>
      </p:sp>
    </p:spTree>
    <p:extLst>
      <p:ext uri="{BB962C8B-B14F-4D97-AF65-F5344CB8AC3E}">
        <p14:creationId xmlns:p14="http://schemas.microsoft.com/office/powerpoint/2010/main" val="42025864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75CD5-A0A4-4341-BCBB-00BFF5255956}"/>
              </a:ext>
            </a:extLst>
          </p:cNvPr>
          <p:cNvSpPr>
            <a:spLocks noGrp="1"/>
          </p:cNvSpPr>
          <p:nvPr>
            <p:ph type="title"/>
          </p:nvPr>
        </p:nvSpPr>
        <p:spPr/>
        <p:txBody>
          <a:bodyPr/>
          <a:lstStyle/>
          <a:p>
            <a:r>
              <a:rPr lang="en-US" dirty="0"/>
              <a:t>JGB lesson 1 Story 1</a:t>
            </a:r>
          </a:p>
        </p:txBody>
      </p:sp>
      <p:sp>
        <p:nvSpPr>
          <p:cNvPr id="3" name="Content Placeholder 2">
            <a:extLst>
              <a:ext uri="{FF2B5EF4-FFF2-40B4-BE49-F238E27FC236}">
                <a16:creationId xmlns:a16="http://schemas.microsoft.com/office/drawing/2014/main" id="{7CD4E237-8B0D-4A47-A395-0ECE1C147719}"/>
              </a:ext>
            </a:extLst>
          </p:cNvPr>
          <p:cNvSpPr>
            <a:spLocks noGrp="1"/>
          </p:cNvSpPr>
          <p:nvPr>
            <p:ph idx="1"/>
          </p:nvPr>
        </p:nvSpPr>
        <p:spPr/>
        <p:txBody>
          <a:bodyPr/>
          <a:lstStyle/>
          <a:p>
            <a:pPr lvl="1"/>
            <a:r>
              <a:rPr lang="en-US" sz="4000" dirty="0"/>
              <a:t>Lesson 1 </a:t>
            </a:r>
          </a:p>
          <a:p>
            <a:pPr lvl="2"/>
            <a:r>
              <a:rPr lang="en-US" sz="3800" dirty="0"/>
              <a:t>Gathering ideas</a:t>
            </a:r>
          </a:p>
          <a:p>
            <a:pPr lvl="2"/>
            <a:r>
              <a:rPr lang="en-US" sz="3600" dirty="0"/>
              <a:t>Shared Inquiry</a:t>
            </a:r>
            <a:endParaRPr lang="en-US" sz="4000" dirty="0"/>
          </a:p>
          <a:p>
            <a:pPr lvl="1"/>
            <a:r>
              <a:rPr lang="en-US" sz="4000" dirty="0"/>
              <a:t>The House on Mango Street pg. 7</a:t>
            </a:r>
          </a:p>
          <a:p>
            <a:endParaRPr lang="en-US" dirty="0"/>
          </a:p>
        </p:txBody>
      </p:sp>
    </p:spTree>
    <p:extLst>
      <p:ext uri="{BB962C8B-B14F-4D97-AF65-F5344CB8AC3E}">
        <p14:creationId xmlns:p14="http://schemas.microsoft.com/office/powerpoint/2010/main" val="1308363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96EEF-E6BD-4D05-BB5D-53062F793CB9}"/>
              </a:ext>
            </a:extLst>
          </p:cNvPr>
          <p:cNvSpPr>
            <a:spLocks noGrp="1"/>
          </p:cNvSpPr>
          <p:nvPr>
            <p:ph type="title"/>
          </p:nvPr>
        </p:nvSpPr>
        <p:spPr/>
        <p:txBody>
          <a:bodyPr>
            <a:normAutofit/>
          </a:bodyPr>
          <a:lstStyle/>
          <a:p>
            <a:pPr algn="ctr"/>
            <a:r>
              <a:rPr lang="en-US" b="1" dirty="0"/>
              <a:t>Characters lesson agenda</a:t>
            </a:r>
            <a:endParaRPr lang="en-US" dirty="0"/>
          </a:p>
        </p:txBody>
      </p:sp>
      <p:sp>
        <p:nvSpPr>
          <p:cNvPr id="3" name="Content Placeholder 2">
            <a:extLst>
              <a:ext uri="{FF2B5EF4-FFF2-40B4-BE49-F238E27FC236}">
                <a16:creationId xmlns:a16="http://schemas.microsoft.com/office/drawing/2014/main" id="{BC7E1AD5-3CE3-4BBA-B24D-8F9E2A2AEE1A}"/>
              </a:ext>
            </a:extLst>
          </p:cNvPr>
          <p:cNvSpPr>
            <a:spLocks noGrp="1"/>
          </p:cNvSpPr>
          <p:nvPr>
            <p:ph idx="1"/>
          </p:nvPr>
        </p:nvSpPr>
        <p:spPr/>
        <p:txBody>
          <a:bodyPr>
            <a:normAutofit lnSpcReduction="10000"/>
          </a:bodyPr>
          <a:lstStyle/>
          <a:p>
            <a:r>
              <a:rPr lang="en-US" sz="3200" dirty="0"/>
              <a:t>*3-5min. Grab supplies and fill out agenda </a:t>
            </a:r>
            <a:r>
              <a:rPr lang="en-US" sz="3200" dirty="0" err="1">
                <a:hlinkClick r:id="rId2"/>
              </a:rPr>
              <a:t>Bellwork</a:t>
            </a:r>
            <a:r>
              <a:rPr lang="en-US" sz="3200" dirty="0">
                <a:hlinkClick r:id="rId2"/>
              </a:rPr>
              <a:t> </a:t>
            </a:r>
            <a:endParaRPr lang="en-US" sz="3200" dirty="0"/>
          </a:p>
          <a:p>
            <a:r>
              <a:rPr lang="en-US" sz="3200" dirty="0"/>
              <a:t>*15 min.TW review characters lesson 1 pg. 2-3</a:t>
            </a:r>
          </a:p>
          <a:p>
            <a:pPr lvl="1"/>
            <a:r>
              <a:rPr lang="en-US" sz="3000" dirty="0"/>
              <a:t>SW take notes in ISN.</a:t>
            </a:r>
          </a:p>
          <a:p>
            <a:r>
              <a:rPr lang="en-US" sz="3200" dirty="0"/>
              <a:t>*35 min. SOS, JGB story 2</a:t>
            </a:r>
          </a:p>
          <a:p>
            <a:pPr lvl="1"/>
            <a:r>
              <a:rPr lang="en-US" sz="3200" dirty="0"/>
              <a:t>Lesson 2 Asking for Evidence</a:t>
            </a:r>
            <a:endParaRPr lang="en-US" sz="3000" dirty="0"/>
          </a:p>
          <a:p>
            <a:r>
              <a:rPr lang="en-US" sz="3200" dirty="0"/>
              <a:t>HW:  PC pg. 6-17 Due end of unit</a:t>
            </a:r>
          </a:p>
        </p:txBody>
      </p:sp>
    </p:spTree>
    <p:extLst>
      <p:ext uri="{BB962C8B-B14F-4D97-AF65-F5344CB8AC3E}">
        <p14:creationId xmlns:p14="http://schemas.microsoft.com/office/powerpoint/2010/main" val="3047698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FCCA7E-017E-4638-82B4-02E0608C1D8F}"/>
              </a:ext>
            </a:extLst>
          </p:cNvPr>
          <p:cNvSpPr>
            <a:spLocks noGrp="1"/>
          </p:cNvSpPr>
          <p:nvPr>
            <p:ph type="title"/>
          </p:nvPr>
        </p:nvSpPr>
        <p:spPr/>
        <p:txBody>
          <a:bodyPr/>
          <a:lstStyle/>
          <a:p>
            <a:pPr algn="ctr"/>
            <a:r>
              <a:rPr lang="en-US" b="1" dirty="0">
                <a:hlinkClick r:id="rId2"/>
              </a:rPr>
              <a:t>Character</a:t>
            </a:r>
            <a:r>
              <a:rPr lang="en-US" b="1" dirty="0"/>
              <a:t> ISN Notes</a:t>
            </a:r>
          </a:p>
        </p:txBody>
      </p:sp>
      <p:sp>
        <p:nvSpPr>
          <p:cNvPr id="3" name="Content Placeholder 2">
            <a:extLst>
              <a:ext uri="{FF2B5EF4-FFF2-40B4-BE49-F238E27FC236}">
                <a16:creationId xmlns:a16="http://schemas.microsoft.com/office/drawing/2014/main" id="{BAC9DDA5-4AA8-4F9D-A2C0-455FA25AD009}"/>
              </a:ext>
            </a:extLst>
          </p:cNvPr>
          <p:cNvSpPr>
            <a:spLocks noGrp="1"/>
          </p:cNvSpPr>
          <p:nvPr>
            <p:ph idx="1"/>
          </p:nvPr>
        </p:nvSpPr>
        <p:spPr/>
        <p:txBody>
          <a:bodyPr>
            <a:normAutofit lnSpcReduction="10000"/>
          </a:bodyPr>
          <a:lstStyle/>
          <a:p>
            <a:r>
              <a:rPr lang="en-US" sz="3200" b="1" dirty="0">
                <a:hlinkClick r:id="rId3" action="ppaction://hlinkpres?slideindex=1&amp;slidetitle="/>
              </a:rPr>
              <a:t>Characters</a:t>
            </a:r>
            <a:r>
              <a:rPr lang="en-US" sz="3200" dirty="0">
                <a:hlinkClick r:id="rId3" action="ppaction://hlinkpres?slideindex=1&amp;slidetitle="/>
              </a:rPr>
              <a:t>-</a:t>
            </a:r>
            <a:r>
              <a:rPr lang="en-US" sz="3200" dirty="0"/>
              <a:t> people, objects or animals that participate in a story. </a:t>
            </a:r>
          </a:p>
          <a:p>
            <a:r>
              <a:rPr lang="en-US" sz="3200" dirty="0">
                <a:hlinkClick r:id="rId4"/>
              </a:rPr>
              <a:t>Traits</a:t>
            </a:r>
            <a:r>
              <a:rPr lang="en-US" sz="3200" dirty="0"/>
              <a:t> – characters qualities</a:t>
            </a:r>
          </a:p>
          <a:p>
            <a:r>
              <a:rPr lang="en-US" sz="3200" b="1" dirty="0"/>
              <a:t>Motivations</a:t>
            </a:r>
            <a:r>
              <a:rPr lang="en-US" sz="3200" dirty="0"/>
              <a:t>- The characters goals or what he/she wants. They explain why a character acts or thinks the way he or she does. </a:t>
            </a:r>
          </a:p>
          <a:p>
            <a:r>
              <a:rPr lang="en-US" sz="2400" i="1" dirty="0"/>
              <a:t>* ISN- Right side- take detailed notes. Left side- Provide examples, pictures etc. that help remind you of this lesson.</a:t>
            </a:r>
          </a:p>
          <a:p>
            <a:endParaRPr lang="en-US" sz="3200" dirty="0"/>
          </a:p>
        </p:txBody>
      </p:sp>
    </p:spTree>
    <p:extLst>
      <p:ext uri="{BB962C8B-B14F-4D97-AF65-F5344CB8AC3E}">
        <p14:creationId xmlns:p14="http://schemas.microsoft.com/office/powerpoint/2010/main" val="799819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4FBA3-3C87-4A2C-B0FE-9BA45B3A4E09}"/>
              </a:ext>
            </a:extLst>
          </p:cNvPr>
          <p:cNvSpPr>
            <a:spLocks noGrp="1"/>
          </p:cNvSpPr>
          <p:nvPr>
            <p:ph type="title"/>
          </p:nvPr>
        </p:nvSpPr>
        <p:spPr/>
        <p:txBody>
          <a:bodyPr/>
          <a:lstStyle/>
          <a:p>
            <a:pPr algn="ctr"/>
            <a:r>
              <a:rPr lang="en-US" b="1" dirty="0"/>
              <a:t>Character ISN notes cont.</a:t>
            </a:r>
          </a:p>
        </p:txBody>
      </p:sp>
      <p:sp>
        <p:nvSpPr>
          <p:cNvPr id="3" name="Content Placeholder 2">
            <a:extLst>
              <a:ext uri="{FF2B5EF4-FFF2-40B4-BE49-F238E27FC236}">
                <a16:creationId xmlns:a16="http://schemas.microsoft.com/office/drawing/2014/main" id="{EA72D87B-D058-44EE-8418-888F522CF863}"/>
              </a:ext>
            </a:extLst>
          </p:cNvPr>
          <p:cNvSpPr>
            <a:spLocks noGrp="1"/>
          </p:cNvSpPr>
          <p:nvPr>
            <p:ph idx="1"/>
          </p:nvPr>
        </p:nvSpPr>
        <p:spPr>
          <a:xfrm>
            <a:off x="1066799" y="2103120"/>
            <a:ext cx="10395857" cy="4118066"/>
          </a:xfrm>
        </p:spPr>
        <p:txBody>
          <a:bodyPr>
            <a:normAutofit/>
          </a:bodyPr>
          <a:lstStyle/>
          <a:p>
            <a:pPr>
              <a:buFontTx/>
              <a:buNone/>
            </a:pPr>
            <a:r>
              <a:rPr lang="en-US" altLang="en-US" sz="2400" b="1" u="sng" dirty="0"/>
              <a:t>Dynamic Characters </a:t>
            </a:r>
          </a:p>
          <a:p>
            <a:pPr>
              <a:buFont typeface="Wingdings" panose="05000000000000000000" pitchFamily="2" charset="2"/>
              <a:buChar char="Ø"/>
            </a:pPr>
            <a:r>
              <a:rPr lang="en-US" altLang="en-US" sz="2400" dirty="0"/>
              <a:t>A character that grows and changes as the literary work develops</a:t>
            </a:r>
          </a:p>
          <a:p>
            <a:pPr>
              <a:buFontTx/>
              <a:buNone/>
            </a:pPr>
            <a:r>
              <a:rPr lang="en-US" altLang="en-US" sz="2400" b="1" u="sng" dirty="0"/>
              <a:t>Static Characters</a:t>
            </a:r>
          </a:p>
          <a:p>
            <a:pPr>
              <a:buFont typeface="Wingdings" panose="05000000000000000000" pitchFamily="2" charset="2"/>
              <a:buChar char="Ø"/>
            </a:pPr>
            <a:r>
              <a:rPr lang="en-US" altLang="en-US" sz="2400" dirty="0"/>
              <a:t>A character who does not change throughout the literary work</a:t>
            </a:r>
          </a:p>
          <a:p>
            <a:pPr>
              <a:buFontTx/>
              <a:buNone/>
            </a:pPr>
            <a:r>
              <a:rPr lang="en-US" altLang="en-US" sz="2400" b="1" u="sng" dirty="0"/>
              <a:t>Flat Characters</a:t>
            </a:r>
          </a:p>
          <a:p>
            <a:pPr>
              <a:buFont typeface="Wingdings" panose="05000000000000000000" pitchFamily="2" charset="2"/>
              <a:buChar char="Ø"/>
            </a:pPr>
            <a:r>
              <a:rPr lang="en-US" altLang="en-US" sz="2400" dirty="0"/>
              <a:t>Characters who are often one-sided and often stereotypical</a:t>
            </a:r>
          </a:p>
          <a:p>
            <a:pPr>
              <a:buFontTx/>
              <a:buNone/>
            </a:pPr>
            <a:r>
              <a:rPr lang="en-US" altLang="en-US" sz="2400" b="1" u="sng" dirty="0"/>
              <a:t>Round Characters</a:t>
            </a:r>
          </a:p>
          <a:p>
            <a:pPr>
              <a:buFont typeface="Wingdings" panose="05000000000000000000" pitchFamily="2" charset="2"/>
              <a:buChar char="Ø"/>
            </a:pPr>
            <a:r>
              <a:rPr lang="en-US" altLang="en-US" sz="2400" dirty="0"/>
              <a:t>Characters that are fully developed and exhibit many traits</a:t>
            </a:r>
          </a:p>
          <a:p>
            <a:pPr>
              <a:buFont typeface="Wingdings" panose="05000000000000000000" pitchFamily="2" charset="2"/>
              <a:buChar char="Ø"/>
            </a:pPr>
            <a:endParaRPr lang="en-US" altLang="en-US" dirty="0"/>
          </a:p>
          <a:p>
            <a:endParaRPr lang="en-US" dirty="0"/>
          </a:p>
        </p:txBody>
      </p:sp>
    </p:spTree>
    <p:extLst>
      <p:ext uri="{BB962C8B-B14F-4D97-AF65-F5344CB8AC3E}">
        <p14:creationId xmlns:p14="http://schemas.microsoft.com/office/powerpoint/2010/main" val="1946904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E6D3C8-CB6F-4279-B459-0ABD39011636}"/>
              </a:ext>
            </a:extLst>
          </p:cNvPr>
          <p:cNvSpPr>
            <a:spLocks noGrp="1"/>
          </p:cNvSpPr>
          <p:nvPr>
            <p:ph type="title"/>
          </p:nvPr>
        </p:nvSpPr>
        <p:spPr/>
        <p:txBody>
          <a:bodyPr/>
          <a:lstStyle/>
          <a:p>
            <a:r>
              <a:rPr lang="en-US" dirty="0"/>
              <a:t>JGB Lesson 2 Story 2</a:t>
            </a:r>
          </a:p>
        </p:txBody>
      </p:sp>
      <p:sp>
        <p:nvSpPr>
          <p:cNvPr id="3" name="Content Placeholder 2">
            <a:extLst>
              <a:ext uri="{FF2B5EF4-FFF2-40B4-BE49-F238E27FC236}">
                <a16:creationId xmlns:a16="http://schemas.microsoft.com/office/drawing/2014/main" id="{6ADD8878-92C8-453C-BDF7-4D205489A7C2}"/>
              </a:ext>
            </a:extLst>
          </p:cNvPr>
          <p:cNvSpPr>
            <a:spLocks noGrp="1"/>
          </p:cNvSpPr>
          <p:nvPr>
            <p:ph idx="1"/>
          </p:nvPr>
        </p:nvSpPr>
        <p:spPr/>
        <p:txBody>
          <a:bodyPr/>
          <a:lstStyle/>
          <a:p>
            <a:pPr lvl="1"/>
            <a:r>
              <a:rPr lang="en-US" sz="3200" dirty="0"/>
              <a:t>Lesson 2</a:t>
            </a:r>
          </a:p>
          <a:p>
            <a:pPr lvl="2"/>
            <a:r>
              <a:rPr lang="en-US" sz="3000" dirty="0"/>
              <a:t>Asking for Evidence</a:t>
            </a:r>
          </a:p>
          <a:p>
            <a:pPr lvl="2"/>
            <a:r>
              <a:rPr lang="en-US" sz="3000" dirty="0"/>
              <a:t>Shared Inquiry</a:t>
            </a:r>
            <a:endParaRPr lang="en-US" sz="2800" dirty="0"/>
          </a:p>
          <a:p>
            <a:r>
              <a:rPr lang="en-US" sz="3200" dirty="0"/>
              <a:t>The Moth and the Star pg. 10</a:t>
            </a:r>
          </a:p>
        </p:txBody>
      </p:sp>
    </p:spTree>
    <p:extLst>
      <p:ext uri="{BB962C8B-B14F-4D97-AF65-F5344CB8AC3E}">
        <p14:creationId xmlns:p14="http://schemas.microsoft.com/office/powerpoint/2010/main" val="31239642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0750C-1CB4-4CEB-B943-7178961B6150}"/>
              </a:ext>
            </a:extLst>
          </p:cNvPr>
          <p:cNvSpPr>
            <a:spLocks noGrp="1"/>
          </p:cNvSpPr>
          <p:nvPr>
            <p:ph type="title"/>
          </p:nvPr>
        </p:nvSpPr>
        <p:spPr/>
        <p:txBody>
          <a:bodyPr>
            <a:normAutofit fontScale="90000"/>
          </a:bodyPr>
          <a:lstStyle/>
          <a:p>
            <a:r>
              <a:rPr lang="en-US" b="1" dirty="0"/>
              <a:t>Review Day</a:t>
            </a:r>
            <a:br>
              <a:rPr lang="en-US" dirty="0"/>
            </a:br>
            <a:endParaRPr lang="en-US" dirty="0"/>
          </a:p>
        </p:txBody>
      </p:sp>
      <p:sp>
        <p:nvSpPr>
          <p:cNvPr id="3" name="Content Placeholder 2">
            <a:extLst>
              <a:ext uri="{FF2B5EF4-FFF2-40B4-BE49-F238E27FC236}">
                <a16:creationId xmlns:a16="http://schemas.microsoft.com/office/drawing/2014/main" id="{1979BFC6-EC70-4D8A-8CA1-65F23CA42065}"/>
              </a:ext>
            </a:extLst>
          </p:cNvPr>
          <p:cNvSpPr>
            <a:spLocks noGrp="1"/>
          </p:cNvSpPr>
          <p:nvPr>
            <p:ph idx="1"/>
          </p:nvPr>
        </p:nvSpPr>
        <p:spPr/>
        <p:txBody>
          <a:bodyPr>
            <a:normAutofit/>
          </a:bodyPr>
          <a:lstStyle/>
          <a:p>
            <a:r>
              <a:rPr lang="en-US" sz="2800" dirty="0"/>
              <a:t>*3-5min. Grab supplies and fill out agenda </a:t>
            </a:r>
            <a:r>
              <a:rPr lang="en-US" sz="2800" dirty="0" err="1">
                <a:hlinkClick r:id="rId2"/>
              </a:rPr>
              <a:t>Bellwork</a:t>
            </a:r>
            <a:endParaRPr lang="en-US" sz="2800" dirty="0"/>
          </a:p>
          <a:p>
            <a:pPr marL="0" indent="0">
              <a:buNone/>
            </a:pPr>
            <a:endParaRPr lang="en-US" sz="2800" dirty="0"/>
          </a:p>
          <a:p>
            <a:r>
              <a:rPr lang="en-US" sz="2800" dirty="0"/>
              <a:t>Complete character review Classwork</a:t>
            </a:r>
          </a:p>
          <a:p>
            <a:endParaRPr lang="en-US" sz="2800" dirty="0"/>
          </a:p>
          <a:p>
            <a:r>
              <a:rPr lang="en-US" sz="2800" dirty="0"/>
              <a:t>HW:  PC pg. 6-17 Due end of unit</a:t>
            </a:r>
          </a:p>
        </p:txBody>
      </p:sp>
    </p:spTree>
    <p:extLst>
      <p:ext uri="{BB962C8B-B14F-4D97-AF65-F5344CB8AC3E}">
        <p14:creationId xmlns:p14="http://schemas.microsoft.com/office/powerpoint/2010/main" val="5222871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docProps/app.xml><?xml version="1.0" encoding="utf-8"?>
<Properties xmlns="http://schemas.openxmlformats.org/officeDocument/2006/extended-properties" xmlns:vt="http://schemas.openxmlformats.org/officeDocument/2006/docPropsVTypes">
  <Template>TM03457510[[fn=Savon]]</Template>
  <TotalTime>9861</TotalTime>
  <Words>1914</Words>
  <Application>Microsoft Office PowerPoint</Application>
  <PresentationFormat>Widescreen</PresentationFormat>
  <Paragraphs>195</Paragraphs>
  <Slides>32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Century Gothic</vt:lpstr>
      <vt:lpstr>Garamond</vt:lpstr>
      <vt:lpstr>Wingdings</vt:lpstr>
      <vt:lpstr>Savon</vt:lpstr>
      <vt:lpstr>Fiction Unit</vt:lpstr>
      <vt:lpstr>Types of Fiction Lesson Agenda</vt:lpstr>
      <vt:lpstr>Types of Fiction ISN notes</vt:lpstr>
      <vt:lpstr>JGB lesson 1 Story 1</vt:lpstr>
      <vt:lpstr>Characters lesson agenda</vt:lpstr>
      <vt:lpstr>Character ISN Notes</vt:lpstr>
      <vt:lpstr>Character ISN notes cont.</vt:lpstr>
      <vt:lpstr>JGB Lesson 2 Story 2</vt:lpstr>
      <vt:lpstr>Review Day </vt:lpstr>
      <vt:lpstr>Setting Lesson agenda</vt:lpstr>
      <vt:lpstr>Setting ISN Notes</vt:lpstr>
      <vt:lpstr>Setting ISN Notes cont.</vt:lpstr>
      <vt:lpstr>JGB Lesson 3 Story 3</vt:lpstr>
      <vt:lpstr>Plot lesson agenda</vt:lpstr>
      <vt:lpstr>Basic Plot map</vt:lpstr>
      <vt:lpstr>Plot ISN notes</vt:lpstr>
      <vt:lpstr>Plot map ISN notes/resources</vt:lpstr>
      <vt:lpstr>JGB Lesson 4 Story 4</vt:lpstr>
      <vt:lpstr>Dialogue and Theme lesson agenda</vt:lpstr>
      <vt:lpstr>Theme ISN Notes</vt:lpstr>
      <vt:lpstr>Theme notes cont.</vt:lpstr>
      <vt:lpstr>Dialogue ISN notes</vt:lpstr>
      <vt:lpstr>Dialogue ISN notes cont.</vt:lpstr>
      <vt:lpstr>JGB Story 1</vt:lpstr>
      <vt:lpstr>Point of View Agenda</vt:lpstr>
      <vt:lpstr>Point of View ISN Notes</vt:lpstr>
      <vt:lpstr>Review Day </vt:lpstr>
      <vt:lpstr>Work on ISN and Classwork </vt:lpstr>
      <vt:lpstr>Context clues lesson agenda</vt:lpstr>
      <vt:lpstr>Context Clues ISN notes</vt:lpstr>
      <vt:lpstr> Fiction Unit:   Review  </vt:lpstr>
      <vt:lpstr>Review Cont.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Fiction Unit</dc:title>
  <dc:creator>Nathania Vanderham</dc:creator>
  <cp:lastModifiedBy>Nathania Vanderham</cp:lastModifiedBy>
  <cp:revision>44</cp:revision>
  <dcterms:created xsi:type="dcterms:W3CDTF">2017-06-21T00:12:21Z</dcterms:created>
  <dcterms:modified xsi:type="dcterms:W3CDTF">2017-07-05T18:57:26Z</dcterms:modified>
</cp:coreProperties>
</file>